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78" r:id="rId4"/>
    <p:sldId id="280" r:id="rId5"/>
    <p:sldId id="262" r:id="rId6"/>
    <p:sldId id="274" r:id="rId7"/>
    <p:sldId id="272" r:id="rId8"/>
    <p:sldId id="275" r:id="rId9"/>
    <p:sldId id="265" r:id="rId10"/>
    <p:sldId id="266" r:id="rId11"/>
    <p:sldId id="269" r:id="rId12"/>
    <p:sldId id="27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wan Pannier" initials="EP" lastIdx="22" clrIdx="0">
    <p:extLst>
      <p:ext uri="{19B8F6BF-5375-455C-9EA6-DF929625EA0E}">
        <p15:presenceInfo xmlns:p15="http://schemas.microsoft.com/office/powerpoint/2012/main" userId="Erwan Pan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7674" autoAdjust="0"/>
  </p:normalViewPr>
  <p:slideViewPr>
    <p:cSldViewPr snapToGrid="0">
      <p:cViewPr varScale="1">
        <p:scale>
          <a:sx n="86" d="100"/>
          <a:sy n="86" d="100"/>
        </p:scale>
        <p:origin x="1890"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E7551C-0E3C-436A-AD23-BFB941ED1D07}" type="datetimeFigureOut">
              <a:rPr lang="en-US" smtClean="0"/>
              <a:t>6/7/2021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8F0D0-26E7-4A5D-8CF8-50ADF144B7B0}" type="slidenum">
              <a:rPr lang="en-US" smtClean="0"/>
              <a:t>‹#›</a:t>
            </a:fld>
            <a:endParaRPr lang="en-US"/>
          </a:p>
        </p:txBody>
      </p:sp>
    </p:spTree>
    <p:extLst>
      <p:ext uri="{BB962C8B-B14F-4D97-AF65-F5344CB8AC3E}">
        <p14:creationId xmlns:p14="http://schemas.microsoft.com/office/powerpoint/2010/main" val="1430920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68F0D0-26E7-4A5D-8CF8-50ADF144B7B0}" type="slidenum">
              <a:rPr lang="en-US" smtClean="0"/>
              <a:t>1</a:t>
            </a:fld>
            <a:endParaRPr lang="en-US"/>
          </a:p>
        </p:txBody>
      </p:sp>
    </p:spTree>
    <p:extLst>
      <p:ext uri="{BB962C8B-B14F-4D97-AF65-F5344CB8AC3E}">
        <p14:creationId xmlns:p14="http://schemas.microsoft.com/office/powerpoint/2010/main" val="2915239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 power of the new synthesis method becomes apparent when we look at parallel</a:t>
            </a:r>
            <a:r>
              <a:rPr lang="en-US" baseline="0" dirty="0" smtClean="0"/>
              <a:t> computation, such as on a GPU</a:t>
            </a:r>
          </a:p>
          <a:p>
            <a:endParaRPr lang="en-US" baseline="0" dirty="0" smtClean="0"/>
          </a:p>
          <a:p>
            <a:r>
              <a:rPr lang="en-US" baseline="0" dirty="0" smtClean="0"/>
              <a:t>For spectra with a large number of lines in excess of 100 M, populating the </a:t>
            </a:r>
            <a:r>
              <a:rPr lang="en-US" baseline="0" dirty="0" err="1" smtClean="0"/>
              <a:t>lineshape</a:t>
            </a:r>
            <a:r>
              <a:rPr lang="en-US" baseline="0" dirty="0" smtClean="0"/>
              <a:t> distribution function is the limiting step. Because only data of the line that is currently processed is needed, this step can be very easily parallelized.</a:t>
            </a:r>
          </a:p>
          <a:p>
            <a:endParaRPr lang="en-US" baseline="0" dirty="0" smtClean="0"/>
          </a:p>
          <a:p>
            <a:r>
              <a:rPr lang="en-US" baseline="0" dirty="0" smtClean="0"/>
              <a:t>We used an experimental GPU implementation of our method to synthesize a CO2 absorption spectrum with the CDSD4000 database selecting up to 250M lines.</a:t>
            </a:r>
          </a:p>
          <a:p>
            <a:endParaRPr lang="en-US" baseline="0" dirty="0" smtClean="0"/>
          </a:p>
          <a:p>
            <a:r>
              <a:rPr lang="en-US" baseline="0" dirty="0" smtClean="0"/>
              <a:t>The computation time is limited by the CPU-to-GPU transfer of the database, which is only needed for the first spectrum, shown in black in the right graph. For subsequent spectra, the computation time is only 50 </a:t>
            </a:r>
            <a:r>
              <a:rPr lang="en-US" baseline="0" dirty="0" err="1" smtClean="0"/>
              <a:t>ms</a:t>
            </a:r>
            <a:r>
              <a:rPr lang="en-US" baseline="0" dirty="0" smtClean="0"/>
              <a:t> when including less than 10 M lines, and becomes 110 </a:t>
            </a:r>
            <a:r>
              <a:rPr lang="en-US" baseline="0" dirty="0" err="1" smtClean="0"/>
              <a:t>ms</a:t>
            </a:r>
            <a:r>
              <a:rPr lang="en-US" baseline="0" dirty="0" smtClean="0"/>
              <a:t> for 250 M lines. </a:t>
            </a:r>
          </a:p>
          <a:p>
            <a:endParaRPr lang="en-US" baseline="0" dirty="0" smtClean="0"/>
          </a:p>
          <a:p>
            <a:r>
              <a:rPr lang="en-US" baseline="0" dirty="0" smtClean="0"/>
              <a:t>When expressing this performance as the number of lines times spectral points per second, this corresponds to an performance increase of about 5 orders of magnitude. The resulting spectra are shown in the graph in the bottom for temperatures between 300 and 4000K, showing that the computation time is independent on the temperature of the spectrum.</a:t>
            </a:r>
          </a:p>
          <a:p>
            <a:endParaRPr lang="en-US" dirty="0"/>
          </a:p>
        </p:txBody>
      </p:sp>
      <p:sp>
        <p:nvSpPr>
          <p:cNvPr id="4" name="Slide Number Placeholder 3"/>
          <p:cNvSpPr>
            <a:spLocks noGrp="1"/>
          </p:cNvSpPr>
          <p:nvPr>
            <p:ph type="sldNum" sz="quarter" idx="10"/>
          </p:nvPr>
        </p:nvSpPr>
        <p:spPr/>
        <p:txBody>
          <a:bodyPr/>
          <a:lstStyle/>
          <a:p>
            <a:fld id="{D268F0D0-26E7-4A5D-8CF8-50ADF144B7B0}" type="slidenum">
              <a:rPr lang="en-US" smtClean="0"/>
              <a:t>10</a:t>
            </a:fld>
            <a:endParaRPr lang="en-US"/>
          </a:p>
        </p:txBody>
      </p:sp>
    </p:spTree>
    <p:extLst>
      <p:ext uri="{BB962C8B-B14F-4D97-AF65-F5344CB8AC3E}">
        <p14:creationId xmlns:p14="http://schemas.microsoft.com/office/powerpoint/2010/main" val="327321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a:t>
            </a:r>
            <a:r>
              <a:rPr lang="en-US" baseline="0" dirty="0" smtClean="0"/>
              <a:t> we have shown that accurate high temperature spectra require a large number of spectral lines, which, when using conventional spectral approaches, significantly increases computation time.</a:t>
            </a:r>
          </a:p>
          <a:p>
            <a:endParaRPr lang="en-US" baseline="0" dirty="0" smtClean="0"/>
          </a:p>
          <a:p>
            <a:r>
              <a:rPr lang="en-US" baseline="0" dirty="0" smtClean="0"/>
              <a:t>And finally, perhaps most important of all – this is not some exotic code that only applies to a few select cases. It is a generic method that is easy to implement: the entire code for the CPU version is displayed on the right.</a:t>
            </a:r>
          </a:p>
          <a:p>
            <a:endParaRPr lang="en-US" baseline="0" dirty="0" smtClean="0"/>
          </a:p>
          <a:p>
            <a:r>
              <a:rPr lang="en-US" baseline="0" dirty="0" smtClean="0"/>
              <a:t>You can get it by downloading the code from my </a:t>
            </a:r>
            <a:r>
              <a:rPr lang="en-US" baseline="0" dirty="0" err="1" smtClean="0"/>
              <a:t>Github</a:t>
            </a:r>
            <a:r>
              <a:rPr lang="en-US" baseline="0" dirty="0" smtClean="0"/>
              <a:t>, or by downloading RADIS. In addition, we are hoping to get it included in the new upcoming </a:t>
            </a:r>
            <a:r>
              <a:rPr lang="en-US" baseline="0" dirty="0" err="1" smtClean="0"/>
              <a:t>hitran</a:t>
            </a:r>
            <a:r>
              <a:rPr lang="en-US" baseline="0" dirty="0" smtClean="0"/>
              <a:t> API.</a:t>
            </a:r>
          </a:p>
          <a:p>
            <a:endParaRPr lang="en-US" baseline="0" dirty="0" smtClean="0"/>
          </a:p>
          <a:p>
            <a:r>
              <a:rPr lang="en-US" baseline="0" dirty="0" smtClean="0"/>
              <a:t>With that I want to thank you for your attention and look forward to your questions during </a:t>
            </a:r>
            <a:r>
              <a:rPr lang="en-US" baseline="0" smtClean="0"/>
              <a:t>the conference.</a:t>
            </a:r>
            <a:endParaRPr lang="en-US" dirty="0"/>
          </a:p>
        </p:txBody>
      </p:sp>
      <p:sp>
        <p:nvSpPr>
          <p:cNvPr id="4" name="Slide Number Placeholder 3"/>
          <p:cNvSpPr>
            <a:spLocks noGrp="1"/>
          </p:cNvSpPr>
          <p:nvPr>
            <p:ph type="sldNum" sz="quarter" idx="10"/>
          </p:nvPr>
        </p:nvSpPr>
        <p:spPr/>
        <p:txBody>
          <a:bodyPr/>
          <a:lstStyle/>
          <a:p>
            <a:fld id="{D268F0D0-26E7-4A5D-8CF8-50ADF144B7B0}" type="slidenum">
              <a:rPr lang="en-US" smtClean="0"/>
              <a:t>11</a:t>
            </a:fld>
            <a:endParaRPr lang="en-US"/>
          </a:p>
        </p:txBody>
      </p:sp>
    </p:spTree>
    <p:extLst>
      <p:ext uri="{BB962C8B-B14F-4D97-AF65-F5344CB8AC3E}">
        <p14:creationId xmlns:p14="http://schemas.microsoft.com/office/powerpoint/2010/main" val="1448294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68F0D0-26E7-4A5D-8CF8-50ADF144B7B0}" type="slidenum">
              <a:rPr lang="en-US" smtClean="0"/>
              <a:t>12</a:t>
            </a:fld>
            <a:endParaRPr lang="en-US"/>
          </a:p>
        </p:txBody>
      </p:sp>
    </p:spTree>
    <p:extLst>
      <p:ext uri="{BB962C8B-B14F-4D97-AF65-F5344CB8AC3E}">
        <p14:creationId xmlns:p14="http://schemas.microsoft.com/office/powerpoint/2010/main" val="117936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a:t>
            </a:r>
            <a:r>
              <a:rPr lang="en-US" baseline="0" dirty="0" smtClean="0"/>
              <a:t> the outline for today’s talk.</a:t>
            </a:r>
          </a:p>
          <a:p>
            <a:endParaRPr lang="en-US" baseline="0" dirty="0" smtClean="0"/>
          </a:p>
          <a:p>
            <a:r>
              <a:rPr lang="en-US" baseline="0" dirty="0" smtClean="0"/>
              <a:t>After a general introduction I will quickly review the conventional synthesis method that is mostly used today.</a:t>
            </a:r>
          </a:p>
          <a:p>
            <a:endParaRPr lang="en-US" baseline="0" dirty="0" smtClean="0"/>
          </a:p>
          <a:p>
            <a:r>
              <a:rPr lang="en-US" baseline="0" dirty="0" smtClean="0"/>
              <a:t>Then I will go into the details of our new method, and present benchmarks comparing the new method with the old one, where we find the new method shows a 2-3 order of magnitude improvement.</a:t>
            </a:r>
          </a:p>
          <a:p>
            <a:endParaRPr lang="en-US" baseline="0" dirty="0" smtClean="0"/>
          </a:p>
          <a:p>
            <a:r>
              <a:rPr lang="en-US" baseline="0" dirty="0" smtClean="0"/>
              <a:t>After that I will very briefly talk about an experimental GPU implementation with which we were able to achieve an </a:t>
            </a:r>
            <a:r>
              <a:rPr lang="en-US" i="1" baseline="0" dirty="0" smtClean="0"/>
              <a:t>additional</a:t>
            </a:r>
            <a:r>
              <a:rPr lang="en-US" baseline="0" dirty="0" smtClean="0"/>
              <a:t> 2 orders of magnitude improvement.</a:t>
            </a:r>
          </a:p>
          <a:p>
            <a:endParaRPr lang="en-US" baseline="0" dirty="0" smtClean="0"/>
          </a:p>
          <a:p>
            <a:r>
              <a:rPr lang="en-US" baseline="0" dirty="0" smtClean="0"/>
              <a:t>And finally I will finish off with some concluding remarks. </a:t>
            </a:r>
          </a:p>
        </p:txBody>
      </p:sp>
      <p:sp>
        <p:nvSpPr>
          <p:cNvPr id="4" name="Slide Number Placeholder 3"/>
          <p:cNvSpPr>
            <a:spLocks noGrp="1"/>
          </p:cNvSpPr>
          <p:nvPr>
            <p:ph type="sldNum" sz="quarter" idx="10"/>
          </p:nvPr>
        </p:nvSpPr>
        <p:spPr/>
        <p:txBody>
          <a:bodyPr/>
          <a:lstStyle/>
          <a:p>
            <a:fld id="{D268F0D0-26E7-4A5D-8CF8-50ADF144B7B0}" type="slidenum">
              <a:rPr lang="en-US" smtClean="0"/>
              <a:t>2</a:t>
            </a:fld>
            <a:endParaRPr lang="en-US"/>
          </a:p>
        </p:txBody>
      </p:sp>
    </p:spTree>
    <p:extLst>
      <p:ext uri="{BB962C8B-B14F-4D97-AF65-F5344CB8AC3E}">
        <p14:creationId xmlns:p14="http://schemas.microsoft.com/office/powerpoint/2010/main" val="246118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My talk today is about the synthesis of spectra from large line-by-line databases.</a:t>
            </a:r>
          </a:p>
          <a:p>
            <a:r>
              <a:rPr lang="en-US" baseline="0" dirty="0" smtClean="0"/>
              <a:t>Line-by-line </a:t>
            </a:r>
            <a:r>
              <a:rPr lang="en-US" baseline="0" dirty="0" err="1" smtClean="0"/>
              <a:t>databses</a:t>
            </a:r>
            <a:r>
              <a:rPr lang="en-US" baseline="0" dirty="0" smtClean="0"/>
              <a:t> are used in a number of applications such as tabulating cross-sections, opacities, and extinction coefficients</a:t>
            </a:r>
          </a:p>
          <a:p>
            <a:r>
              <a:rPr lang="en-US" baseline="0" dirty="0" smtClean="0"/>
              <a:t>They are used for deriving approximate models such as SNB and C-K band models</a:t>
            </a:r>
          </a:p>
          <a:p>
            <a:r>
              <a:rPr lang="en-US" baseline="0" dirty="0" smtClean="0"/>
              <a:t>And they can be used in direct comparison with experimental data, such as in fitting spectra of high-temperature combustion or plasmas.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268F0D0-26E7-4A5D-8CF8-50ADF144B7B0}" type="slidenum">
              <a:rPr lang="en-US" smtClean="0"/>
              <a:t>3</a:t>
            </a:fld>
            <a:endParaRPr lang="en-US"/>
          </a:p>
        </p:txBody>
      </p:sp>
    </p:spTree>
    <p:extLst>
      <p:ext uri="{BB962C8B-B14F-4D97-AF65-F5344CB8AC3E}">
        <p14:creationId xmlns:p14="http://schemas.microsoft.com/office/powerpoint/2010/main" val="2302367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spectrum is usually</a:t>
            </a:r>
            <a:r>
              <a:rPr lang="en-US" baseline="0" dirty="0" smtClean="0"/>
              <a:t> synthesized by taking input parameters such as temperature, pressure, and </a:t>
            </a:r>
            <a:r>
              <a:rPr lang="en-US" baseline="0" dirty="0" err="1" smtClean="0"/>
              <a:t>molefractions</a:t>
            </a:r>
            <a:r>
              <a:rPr lang="en-US" baseline="0" dirty="0" smtClean="0"/>
              <a:t>, to process a Line-by-Line database that outputs the line position, line strength, Gaussian width and Lorentzian width for each line.</a:t>
            </a:r>
          </a:p>
          <a:p>
            <a:endParaRPr lang="en-US" baseline="0" dirty="0" smtClean="0"/>
          </a:p>
          <a:p>
            <a:r>
              <a:rPr lang="en-US" baseline="0" dirty="0" smtClean="0"/>
              <a:t>These four parameters per line are then used to produce a broadened output spectrum. This second broadening step is almost always the bottleneck, and this is where our approach focuses on.</a:t>
            </a:r>
            <a:endParaRPr lang="en-US" dirty="0" smtClean="0"/>
          </a:p>
          <a:p>
            <a:endParaRPr lang="en-US" baseline="0" dirty="0" smtClean="0"/>
          </a:p>
          <a:p>
            <a:r>
              <a:rPr lang="en-US" baseline="0" dirty="0" smtClean="0"/>
              <a:t>In the conventional method the output spectrum is generated by iterating over the spectral lines in the line list and calculating a Voigt profile for each line.</a:t>
            </a:r>
          </a:p>
          <a:p>
            <a:endParaRPr lang="en-US" baseline="0" dirty="0" smtClean="0"/>
          </a:p>
          <a:p>
            <a:r>
              <a:rPr lang="en-US" baseline="0" dirty="0" smtClean="0"/>
              <a:t>All these profiles are then added together to get the output spectrum</a:t>
            </a:r>
          </a:p>
          <a:p>
            <a:endParaRPr lang="en-US" baseline="0" dirty="0" smtClean="0"/>
          </a:p>
          <a:p>
            <a:r>
              <a:rPr lang="en-US" baseline="0" dirty="0" smtClean="0"/>
              <a:t>Because in this method we produce a </a:t>
            </a:r>
            <a:r>
              <a:rPr lang="en-US" baseline="0" dirty="0" err="1" smtClean="0"/>
              <a:t>lineprofile</a:t>
            </a:r>
            <a:r>
              <a:rPr lang="en-US" baseline="0" dirty="0" smtClean="0"/>
              <a:t> for every line, the computation time scales with the number of spectral lines times the number of spectral points.</a:t>
            </a:r>
          </a:p>
          <a:p>
            <a:endParaRPr lang="en-US" baseline="0" dirty="0" smtClean="0"/>
          </a:p>
          <a:p>
            <a:r>
              <a:rPr lang="en-US" baseline="0" dirty="0" smtClean="0"/>
              <a:t>This is a problem for large databases, as the computation time will increase and increase as we include more lines.</a:t>
            </a:r>
          </a:p>
          <a:p>
            <a:endParaRPr lang="en-US" baseline="0" dirty="0" smtClean="0"/>
          </a:p>
          <a:p>
            <a:r>
              <a:rPr lang="en-US" baseline="0" dirty="0" smtClean="0"/>
              <a:t>Line profiles are often truncated to improve performance, but this is at the cost of the accuracy of the output spectrum.</a:t>
            </a:r>
          </a:p>
          <a:p>
            <a:endParaRPr lang="en-US" baseline="0" dirty="0" smtClean="0"/>
          </a:p>
          <a:p>
            <a:r>
              <a:rPr lang="en-US" baseline="0" dirty="0" smtClean="0"/>
              <a:t>A more substantial improvement could be obtained when the line profile is constant, as the broadening would only have to be applied once. </a:t>
            </a:r>
          </a:p>
          <a:p>
            <a:endParaRPr lang="en-US" dirty="0"/>
          </a:p>
        </p:txBody>
      </p:sp>
      <p:sp>
        <p:nvSpPr>
          <p:cNvPr id="4" name="Slide Number Placeholder 3"/>
          <p:cNvSpPr>
            <a:spLocks noGrp="1"/>
          </p:cNvSpPr>
          <p:nvPr>
            <p:ph type="sldNum" sz="quarter" idx="10"/>
          </p:nvPr>
        </p:nvSpPr>
        <p:spPr/>
        <p:txBody>
          <a:bodyPr/>
          <a:lstStyle/>
          <a:p>
            <a:fld id="{D268F0D0-26E7-4A5D-8CF8-50ADF144B7B0}" type="slidenum">
              <a:rPr lang="en-US" smtClean="0"/>
              <a:t>4</a:t>
            </a:fld>
            <a:endParaRPr lang="en-US"/>
          </a:p>
        </p:txBody>
      </p:sp>
    </p:spTree>
    <p:extLst>
      <p:ext uri="{BB962C8B-B14F-4D97-AF65-F5344CB8AC3E}">
        <p14:creationId xmlns:p14="http://schemas.microsoft.com/office/powerpoint/2010/main" val="2307222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a:t>
            </a:r>
            <a:r>
              <a:rPr lang="en-US" baseline="0" dirty="0" smtClean="0"/>
              <a:t>, hypothetically, the </a:t>
            </a:r>
            <a:r>
              <a:rPr lang="en-US" baseline="0" dirty="0" err="1" smtClean="0"/>
              <a:t>lineshape</a:t>
            </a:r>
            <a:r>
              <a:rPr lang="en-US" baseline="0" dirty="0" smtClean="0"/>
              <a:t> was constant for all lines in the line list, we could efficiently calculate the output spectrum as the convolution of the line profile with a stick spectrum, which is defined as the sum of delta peaks at the position of the spectral line multiplied by the line’s </a:t>
            </a:r>
            <a:r>
              <a:rPr lang="en-US" baseline="0" dirty="0" err="1" smtClean="0"/>
              <a:t>linestrength</a:t>
            </a:r>
            <a:r>
              <a:rPr lang="en-US" baseline="0" dirty="0" smtClean="0"/>
              <a:t>.</a:t>
            </a:r>
          </a:p>
          <a:p>
            <a:endParaRPr lang="en-US" baseline="0" dirty="0" smtClean="0"/>
          </a:p>
          <a:p>
            <a:r>
              <a:rPr lang="en-US" baseline="0" dirty="0" smtClean="0"/>
              <a:t>To store the stick spectrum on the computer however, it must first be discretized in some way.</a:t>
            </a:r>
          </a:p>
        </p:txBody>
      </p:sp>
      <p:sp>
        <p:nvSpPr>
          <p:cNvPr id="4" name="Slide Number Placeholder 3"/>
          <p:cNvSpPr>
            <a:spLocks noGrp="1"/>
          </p:cNvSpPr>
          <p:nvPr>
            <p:ph type="sldNum" sz="quarter" idx="10"/>
          </p:nvPr>
        </p:nvSpPr>
        <p:spPr/>
        <p:txBody>
          <a:bodyPr/>
          <a:lstStyle/>
          <a:p>
            <a:fld id="{D268F0D0-26E7-4A5D-8CF8-50ADF144B7B0}" type="slidenum">
              <a:rPr lang="en-US" smtClean="0"/>
              <a:t>5</a:t>
            </a:fld>
            <a:endParaRPr lang="en-US"/>
          </a:p>
        </p:txBody>
      </p:sp>
    </p:spTree>
    <p:extLst>
      <p:ext uri="{BB962C8B-B14F-4D97-AF65-F5344CB8AC3E}">
        <p14:creationId xmlns:p14="http://schemas.microsoft.com/office/powerpoint/2010/main" val="1708403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it’s more helpful to have another look</a:t>
            </a:r>
            <a:r>
              <a:rPr lang="en-US" baseline="0" dirty="0" smtClean="0"/>
              <a:t> at the equations and extend them to allow for varying line profiles.</a:t>
            </a:r>
          </a:p>
          <a:p>
            <a:endParaRPr lang="en-US" baseline="0" dirty="0" smtClean="0"/>
          </a:p>
          <a:p>
            <a:r>
              <a:rPr lang="en-US" baseline="0" dirty="0" smtClean="0"/>
              <a:t>For the constant </a:t>
            </a:r>
            <a:r>
              <a:rPr lang="en-US" baseline="0" dirty="0" err="1" smtClean="0"/>
              <a:t>lineshape</a:t>
            </a:r>
            <a:r>
              <a:rPr lang="en-US" baseline="0" dirty="0" smtClean="0"/>
              <a:t> we had to generate a stick spectrum and convolve it with the </a:t>
            </a:r>
            <a:r>
              <a:rPr lang="en-US" baseline="0" dirty="0" err="1" smtClean="0"/>
              <a:t>lineshape</a:t>
            </a:r>
            <a:r>
              <a:rPr lang="en-US" baseline="0" dirty="0" smtClean="0"/>
              <a:t>. This can be generalized by multiplying the stick spectrum with </a:t>
            </a:r>
            <a:r>
              <a:rPr lang="en-US" baseline="0" dirty="0" err="1" smtClean="0"/>
              <a:t>dirac</a:t>
            </a:r>
            <a:r>
              <a:rPr lang="en-US" baseline="0" dirty="0" smtClean="0"/>
              <a:t> delta’s for the Gaussian and Lorentzian width. </a:t>
            </a:r>
          </a:p>
          <a:p>
            <a:endParaRPr lang="en-US" baseline="0" dirty="0" smtClean="0"/>
          </a:p>
          <a:p>
            <a:r>
              <a:rPr lang="en-US" baseline="0" dirty="0" smtClean="0"/>
              <a:t>We call the resulting function the “</a:t>
            </a:r>
            <a:r>
              <a:rPr lang="en-US" baseline="0" dirty="0" err="1" smtClean="0"/>
              <a:t>lineshape</a:t>
            </a:r>
            <a:r>
              <a:rPr lang="en-US" baseline="0" dirty="0" smtClean="0"/>
              <a:t> distribution function” which is now a function of the Gaussian and </a:t>
            </a:r>
            <a:r>
              <a:rPr lang="en-US" baseline="0" dirty="0" err="1" smtClean="0"/>
              <a:t>lorentzian</a:t>
            </a:r>
            <a:r>
              <a:rPr lang="en-US" baseline="0" dirty="0" smtClean="0"/>
              <a:t> width-axes, in addition to the spectral axis.</a:t>
            </a:r>
          </a:p>
          <a:p>
            <a:endParaRPr lang="en-US" baseline="0" dirty="0" smtClean="0"/>
          </a:p>
          <a:p>
            <a:r>
              <a:rPr lang="en-US" baseline="0" dirty="0" smtClean="0"/>
              <a:t>The </a:t>
            </a:r>
            <a:r>
              <a:rPr lang="en-US" baseline="0" dirty="0" err="1" smtClean="0"/>
              <a:t>lineshape</a:t>
            </a:r>
            <a:r>
              <a:rPr lang="en-US" baseline="0" dirty="0" smtClean="0"/>
              <a:t> distribution function can be thought of as a 3D space that is only non-zero at those coordinates where there is a spectral line with those exact line position and linewidths. I find it useful to compare this with stars in the universe, which can be considered as points in a 3D-space, each with their own an intensity. </a:t>
            </a:r>
          </a:p>
          <a:p>
            <a:endParaRPr lang="en-US" baseline="0" dirty="0" smtClean="0"/>
          </a:p>
          <a:p>
            <a:r>
              <a:rPr lang="en-US" baseline="0" dirty="0" smtClean="0"/>
              <a:t>To obtain the output spectrum, the </a:t>
            </a:r>
            <a:r>
              <a:rPr lang="en-US" baseline="0" dirty="0" err="1" smtClean="0"/>
              <a:t>lineshape</a:t>
            </a:r>
            <a:r>
              <a:rPr lang="en-US" baseline="0" dirty="0" smtClean="0"/>
              <a:t> distribution function must be convolved with the </a:t>
            </a:r>
            <a:r>
              <a:rPr lang="en-US" baseline="0" dirty="0" err="1" smtClean="0"/>
              <a:t>lineshape</a:t>
            </a:r>
            <a:r>
              <a:rPr lang="en-US" baseline="0" dirty="0" smtClean="0"/>
              <a:t>, and integrated over the two width-axes.</a:t>
            </a:r>
          </a:p>
          <a:p>
            <a:endParaRPr lang="en-US" baseline="0" dirty="0" smtClean="0"/>
          </a:p>
          <a:p>
            <a:r>
              <a:rPr lang="en-US" baseline="0" dirty="0" smtClean="0"/>
              <a:t>Like before, we need a discrete version to use it in a program. The integrals can be replaced by sums, but like before, we must now account for the </a:t>
            </a:r>
            <a:r>
              <a:rPr lang="en-US" baseline="0" dirty="0" err="1" smtClean="0"/>
              <a:t>dirac</a:t>
            </a:r>
            <a:r>
              <a:rPr lang="en-US" baseline="0" dirty="0" smtClean="0"/>
              <a:t> delta’s in 3D space.</a:t>
            </a:r>
          </a:p>
          <a:p>
            <a:endParaRPr lang="en-US" baseline="0" dirty="0" smtClean="0"/>
          </a:p>
          <a:p>
            <a:r>
              <a:rPr lang="en-US" baseline="0" dirty="0" smtClean="0"/>
              <a:t>Instead of having 2 nearest </a:t>
            </a:r>
            <a:r>
              <a:rPr lang="en-US" baseline="0" dirty="0" err="1" smtClean="0"/>
              <a:t>neigbors</a:t>
            </a:r>
            <a:r>
              <a:rPr lang="en-US" baseline="0" dirty="0" smtClean="0"/>
              <a:t>, in 3D space each spectral line has now 2x2x2=8 nearest neighbors, over which the </a:t>
            </a:r>
            <a:r>
              <a:rPr lang="en-US" baseline="0" dirty="0" err="1" smtClean="0"/>
              <a:t>linstrength</a:t>
            </a:r>
            <a:r>
              <a:rPr lang="en-US" baseline="0" dirty="0" smtClean="0"/>
              <a:t> should be distributed.</a:t>
            </a:r>
          </a:p>
          <a:p>
            <a:endParaRPr lang="en-US" baseline="0" dirty="0" smtClean="0"/>
          </a:p>
          <a:p>
            <a:r>
              <a:rPr lang="en-US" baseline="0" dirty="0" smtClean="0"/>
              <a:t>Finally before we move on, so far I have talked about 3D space because the Voigt profile takes 3 input parameters. In principle this approach can be used for advanced profiles with more than 3 parameters as well, in which case the </a:t>
            </a:r>
            <a:r>
              <a:rPr lang="en-US" baseline="0" dirty="0" err="1" smtClean="0"/>
              <a:t>lineshape</a:t>
            </a:r>
            <a:r>
              <a:rPr lang="en-US" baseline="0" dirty="0" smtClean="0"/>
              <a:t> distribution function will be higher dimensional.</a:t>
            </a:r>
          </a:p>
          <a:p>
            <a:endParaRPr lang="en-US" dirty="0"/>
          </a:p>
        </p:txBody>
      </p:sp>
      <p:sp>
        <p:nvSpPr>
          <p:cNvPr id="4" name="Slide Number Placeholder 3"/>
          <p:cNvSpPr>
            <a:spLocks noGrp="1"/>
          </p:cNvSpPr>
          <p:nvPr>
            <p:ph type="sldNum" sz="quarter" idx="10"/>
          </p:nvPr>
        </p:nvSpPr>
        <p:spPr/>
        <p:txBody>
          <a:bodyPr/>
          <a:lstStyle/>
          <a:p>
            <a:fld id="{D268F0D0-26E7-4A5D-8CF8-50ADF144B7B0}" type="slidenum">
              <a:rPr lang="en-US" smtClean="0"/>
              <a:t>6</a:t>
            </a:fld>
            <a:endParaRPr lang="en-US"/>
          </a:p>
        </p:txBody>
      </p:sp>
    </p:spTree>
    <p:extLst>
      <p:ext uri="{BB962C8B-B14F-4D97-AF65-F5344CB8AC3E}">
        <p14:creationId xmlns:p14="http://schemas.microsoft.com/office/powerpoint/2010/main" val="4142255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new method requires to take the sum over three distinct axes, it can only be efficient if the grid size of the two width-grids remains small.</a:t>
            </a:r>
          </a:p>
          <a:p>
            <a:endParaRPr lang="en-US" baseline="0" dirty="0" smtClean="0"/>
          </a:p>
          <a:p>
            <a:r>
              <a:rPr lang="en-US" baseline="0" dirty="0" smtClean="0"/>
              <a:t>In other words, we need to find out how well a </a:t>
            </a:r>
            <a:r>
              <a:rPr lang="en-US" baseline="0" dirty="0" err="1" smtClean="0"/>
              <a:t>lineshape</a:t>
            </a:r>
            <a:r>
              <a:rPr lang="en-US" baseline="0" dirty="0" smtClean="0"/>
              <a:t> of arbitrary with can be approximated by the weighted sum of two </a:t>
            </a:r>
            <a:r>
              <a:rPr lang="en-US" baseline="0" dirty="0" err="1" smtClean="0"/>
              <a:t>lineshapes</a:t>
            </a:r>
            <a:r>
              <a:rPr lang="en-US" baseline="0" dirty="0" smtClean="0"/>
              <a:t> with discrete widths.</a:t>
            </a:r>
          </a:p>
          <a:p>
            <a:endParaRPr lang="en-US" baseline="0" dirty="0" smtClean="0"/>
          </a:p>
          <a:p>
            <a:r>
              <a:rPr lang="en-US" baseline="0" dirty="0" smtClean="0"/>
              <a:t>To this, we plot an exact </a:t>
            </a:r>
            <a:r>
              <a:rPr lang="en-US" baseline="0" dirty="0" err="1" smtClean="0"/>
              <a:t>Gaussina</a:t>
            </a:r>
            <a:r>
              <a:rPr lang="en-US" baseline="0" dirty="0" smtClean="0"/>
              <a:t> </a:t>
            </a:r>
            <a:r>
              <a:rPr lang="en-US" baseline="0" dirty="0" err="1" smtClean="0"/>
              <a:t>lineshape</a:t>
            </a:r>
            <a:r>
              <a:rPr lang="en-US" baseline="0" dirty="0" smtClean="0"/>
              <a:t> in the plot on the right depicted by the dashed black curve.</a:t>
            </a:r>
          </a:p>
          <a:p>
            <a:endParaRPr lang="en-US" baseline="0" dirty="0" smtClean="0"/>
          </a:p>
          <a:p>
            <a:r>
              <a:rPr lang="en-US" baseline="0" dirty="0" smtClean="0"/>
              <a:t>Then we plot 5 </a:t>
            </a:r>
            <a:r>
              <a:rPr lang="en-US" baseline="0" dirty="0" err="1" smtClean="0"/>
              <a:t>lineshapes</a:t>
            </a:r>
            <a:r>
              <a:rPr lang="en-US" baseline="0" dirty="0" smtClean="0"/>
              <a:t> with a discrete width in gray, each having a width that differs by 20%</a:t>
            </a:r>
          </a:p>
          <a:p>
            <a:endParaRPr lang="en-US" baseline="0" dirty="0" smtClean="0"/>
          </a:p>
          <a:p>
            <a:r>
              <a:rPr lang="en-US" baseline="0" dirty="0" smtClean="0"/>
              <a:t>The approximated </a:t>
            </a:r>
            <a:r>
              <a:rPr lang="en-US" baseline="0" dirty="0" err="1" smtClean="0"/>
              <a:t>lineshape</a:t>
            </a:r>
            <a:r>
              <a:rPr lang="en-US" baseline="0" dirty="0" smtClean="0"/>
              <a:t> is the colored solid line, which is a weighted sum of the two nearest neighbor </a:t>
            </a:r>
            <a:r>
              <a:rPr lang="en-US" baseline="0" dirty="0" err="1" smtClean="0"/>
              <a:t>lineshapes</a:t>
            </a:r>
            <a:r>
              <a:rPr lang="en-US" baseline="0" dirty="0" smtClean="0"/>
              <a:t>, also shown colored.</a:t>
            </a:r>
          </a:p>
          <a:p>
            <a:endParaRPr lang="en-US" baseline="0" dirty="0" smtClean="0"/>
          </a:p>
          <a:p>
            <a:r>
              <a:rPr lang="en-US" baseline="0" dirty="0" smtClean="0"/>
              <a:t>As we vary the width of the exact </a:t>
            </a:r>
            <a:r>
              <a:rPr lang="en-US" baseline="0" dirty="0" err="1" smtClean="0"/>
              <a:t>lineshape</a:t>
            </a:r>
            <a:r>
              <a:rPr lang="en-US" baseline="0" dirty="0" smtClean="0"/>
              <a:t>, we see that the approximated </a:t>
            </a:r>
            <a:r>
              <a:rPr lang="en-US" baseline="0" dirty="0" err="1" smtClean="0"/>
              <a:t>lineshape</a:t>
            </a:r>
            <a:r>
              <a:rPr lang="en-US" baseline="0" dirty="0" smtClean="0"/>
              <a:t> very closely matches the exact </a:t>
            </a:r>
            <a:r>
              <a:rPr lang="en-US" baseline="0" dirty="0" err="1" smtClean="0"/>
              <a:t>linshape</a:t>
            </a:r>
            <a:r>
              <a:rPr lang="en-US" baseline="0" dirty="0" smtClean="0"/>
              <a:t> regardless of its width.</a:t>
            </a:r>
          </a:p>
          <a:p>
            <a:endParaRPr lang="en-US" baseline="0" dirty="0" smtClean="0"/>
          </a:p>
          <a:p>
            <a:r>
              <a:rPr lang="en-US" baseline="0" dirty="0" smtClean="0"/>
              <a:t>Because the grid spacing of 20% is relatively coarse, this means that the number of </a:t>
            </a:r>
            <a:r>
              <a:rPr lang="en-US" baseline="0" dirty="0" err="1" smtClean="0"/>
              <a:t>gridpoints</a:t>
            </a:r>
            <a:r>
              <a:rPr lang="en-US" baseline="0" dirty="0" smtClean="0"/>
              <a:t> in the Gaussian width-axis can be very small. For a Lorentzian </a:t>
            </a:r>
            <a:r>
              <a:rPr lang="en-US" baseline="0" dirty="0" err="1" smtClean="0"/>
              <a:t>lineshape</a:t>
            </a:r>
            <a:r>
              <a:rPr lang="en-US" baseline="0" dirty="0" smtClean="0"/>
              <a:t> we find a similar result.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268F0D0-26E7-4A5D-8CF8-50ADF144B7B0}" type="slidenum">
              <a:rPr lang="en-US" smtClean="0"/>
              <a:t>7</a:t>
            </a:fld>
            <a:endParaRPr lang="en-US"/>
          </a:p>
        </p:txBody>
      </p:sp>
    </p:spTree>
    <p:extLst>
      <p:ext uri="{BB962C8B-B14F-4D97-AF65-F5344CB8AC3E}">
        <p14:creationId xmlns:p14="http://schemas.microsoft.com/office/powerpoint/2010/main" val="1659841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many of you will know,</a:t>
            </a:r>
            <a:r>
              <a:rPr lang="en-US" baseline="0" dirty="0" smtClean="0"/>
              <a:t> convolutions can be calculated efficiently as a product in Fourier space.</a:t>
            </a:r>
          </a:p>
          <a:p>
            <a:endParaRPr lang="en-US" baseline="0" dirty="0" smtClean="0"/>
          </a:p>
          <a:p>
            <a:r>
              <a:rPr lang="en-US" baseline="0" dirty="0" smtClean="0"/>
              <a:t>Typically, this means we need to perform two forward FT’s and one reverse for each convolution.</a:t>
            </a:r>
          </a:p>
          <a:p>
            <a:endParaRPr lang="en-US" baseline="0" dirty="0" smtClean="0"/>
          </a:p>
          <a:p>
            <a:r>
              <a:rPr lang="en-US" baseline="0" dirty="0" smtClean="0"/>
              <a:t>In this case, we can first apply the summations over the two with-axis, and only apply the reverse transform once.</a:t>
            </a:r>
          </a:p>
          <a:p>
            <a:endParaRPr lang="en-US" baseline="0" dirty="0" smtClean="0"/>
          </a:p>
          <a:p>
            <a:r>
              <a:rPr lang="en-US" baseline="0" dirty="0" smtClean="0"/>
              <a:t>Moreover, since the FT of the </a:t>
            </a:r>
            <a:r>
              <a:rPr lang="en-US" baseline="0" dirty="0" err="1" smtClean="0"/>
              <a:t>lineshape</a:t>
            </a:r>
            <a:r>
              <a:rPr lang="en-US" baseline="0" dirty="0" smtClean="0"/>
              <a:t> is known exactly, we can use the algebraic form and don’t need to do a numeric transform.</a:t>
            </a:r>
          </a:p>
          <a:p>
            <a:endParaRPr lang="en-US" baseline="0" dirty="0" smtClean="0"/>
          </a:p>
          <a:p>
            <a:r>
              <a:rPr lang="en-US" baseline="0" dirty="0" smtClean="0"/>
              <a:t>This means that the total number of transformations is the Gaussian grid-size, times the </a:t>
            </a:r>
            <a:r>
              <a:rPr lang="en-US" baseline="0" dirty="0" err="1" smtClean="0"/>
              <a:t>lorentzian</a:t>
            </a:r>
            <a:r>
              <a:rPr lang="en-US" baseline="0" dirty="0" smtClean="0"/>
              <a:t> grid-size, plus one.</a:t>
            </a:r>
          </a:p>
          <a:p>
            <a:endParaRPr lang="en-US" baseline="0" dirty="0" smtClean="0"/>
          </a:p>
          <a:p>
            <a:r>
              <a:rPr lang="en-US" baseline="0" dirty="0" smtClean="0"/>
              <a:t>One major benefit of defining the Voigt function in Fourier space is that we can use an exact function, and thus don’t have to rely on an approximation to the Voigt profile.</a:t>
            </a:r>
          </a:p>
          <a:p>
            <a:endParaRPr lang="en-US" baseline="0" dirty="0" smtClean="0"/>
          </a:p>
          <a:p>
            <a:r>
              <a:rPr lang="en-US" baseline="0" dirty="0" smtClean="0"/>
              <a:t>The application of the </a:t>
            </a:r>
            <a:r>
              <a:rPr lang="en-US" baseline="0" dirty="0" err="1" smtClean="0"/>
              <a:t>fourier</a:t>
            </a:r>
            <a:r>
              <a:rPr lang="en-US" baseline="0" dirty="0" smtClean="0"/>
              <a:t> transform in this way has implications for both performance and accuracy.</a:t>
            </a:r>
          </a:p>
          <a:p>
            <a:endParaRPr lang="en-US" baseline="0" dirty="0" smtClean="0"/>
          </a:p>
          <a:p>
            <a:r>
              <a:rPr lang="en-US" baseline="0" dirty="0" smtClean="0"/>
              <a:t>Recall that the computation time of the conventional method scales with the number of lines times the number of spectral points.</a:t>
            </a:r>
          </a:p>
          <a:p>
            <a:endParaRPr lang="en-US" baseline="0" dirty="0" smtClean="0"/>
          </a:p>
          <a:p>
            <a:r>
              <a:rPr lang="en-US" baseline="0" dirty="0" smtClean="0"/>
              <a:t>The new method scales with the number of lines, plus NgNL+1 times </a:t>
            </a:r>
            <a:r>
              <a:rPr lang="en-US" baseline="0" dirty="0" err="1" smtClean="0"/>
              <a:t>NlogN</a:t>
            </a:r>
            <a:endParaRPr lang="en-US" baseline="0" dirty="0" smtClean="0"/>
          </a:p>
          <a:p>
            <a:endParaRPr lang="en-US" baseline="0" dirty="0" smtClean="0"/>
          </a:p>
          <a:p>
            <a:r>
              <a:rPr lang="en-US" baseline="0" dirty="0" smtClean="0"/>
              <a:t>This means that the new method can be bottle-necked by either the population of the </a:t>
            </a:r>
            <a:r>
              <a:rPr lang="en-US" baseline="0" dirty="0" err="1" smtClean="0"/>
              <a:t>lineshape</a:t>
            </a:r>
            <a:r>
              <a:rPr lang="en-US" baseline="0" dirty="0" smtClean="0"/>
              <a:t> distribution function, or by the convolution step. When it is bottlenecked by the convolution step, the number of lines in the spectrum can be increased without noticeably increasing the computation time.</a:t>
            </a:r>
          </a:p>
          <a:p>
            <a:endParaRPr lang="en-US" baseline="0" dirty="0" smtClean="0"/>
          </a:p>
          <a:p>
            <a:r>
              <a:rPr lang="en-US" baseline="0" dirty="0" smtClean="0"/>
              <a:t>In terms of accuracy, our line profile is not quite an exact Voigt profile, but it is a Voigt profile approximated by the weighted sum of 8 exact </a:t>
            </a:r>
            <a:r>
              <a:rPr lang="en-US" baseline="0" dirty="0" err="1" smtClean="0"/>
              <a:t>voigt</a:t>
            </a:r>
            <a:r>
              <a:rPr lang="en-US" baseline="0" dirty="0" smtClean="0"/>
              <a:t> profiles. This does mean that by decreasing the </a:t>
            </a:r>
            <a:r>
              <a:rPr lang="en-US" baseline="0" dirty="0" err="1" smtClean="0"/>
              <a:t>stepsize</a:t>
            </a:r>
            <a:r>
              <a:rPr lang="en-US" baseline="0" dirty="0" smtClean="0"/>
              <a:t> of the width grids, the exact Voigt profile can be approximated with arbitrary accuracy.</a:t>
            </a:r>
          </a:p>
          <a:p>
            <a:endParaRPr lang="en-US" baseline="0" dirty="0" smtClean="0"/>
          </a:p>
          <a:p>
            <a:r>
              <a:rPr lang="en-US" baseline="0" dirty="0" smtClean="0"/>
              <a:t>In the plot on the right we show the RMS error with respect to an exact Voigt profile, for a number of approximations, including the popular whiting approximation. On the x-axis is the relative contribution of Gaussian and </a:t>
            </a:r>
            <a:r>
              <a:rPr lang="en-US" baseline="0" dirty="0" err="1" smtClean="0"/>
              <a:t>lorentzian</a:t>
            </a:r>
            <a:r>
              <a:rPr lang="en-US" baseline="0" dirty="0" smtClean="0"/>
              <a:t> functions to the </a:t>
            </a:r>
            <a:r>
              <a:rPr lang="en-US" baseline="0" dirty="0" err="1" smtClean="0"/>
              <a:t>voigt</a:t>
            </a:r>
            <a:r>
              <a:rPr lang="en-US" baseline="0" dirty="0" smtClean="0"/>
              <a:t> function, with the far left being pure Gaussian, and the far right being pure </a:t>
            </a:r>
            <a:r>
              <a:rPr lang="en-US" baseline="0" dirty="0" err="1" smtClean="0"/>
              <a:t>lorentzian</a:t>
            </a:r>
            <a:r>
              <a:rPr lang="en-US" baseline="0" dirty="0" smtClean="0"/>
              <a:t>. </a:t>
            </a:r>
          </a:p>
          <a:p>
            <a:endParaRPr lang="en-US" baseline="0" dirty="0" smtClean="0"/>
          </a:p>
          <a:p>
            <a:r>
              <a:rPr lang="en-US" baseline="0" dirty="0" smtClean="0"/>
              <a:t>As can be seen, for a Gaussian step size of 14%, and a Lorentzian step size of 20%, our new method better approaches an exact Voigt </a:t>
            </a:r>
            <a:r>
              <a:rPr lang="en-US" baseline="0" dirty="0" err="1" smtClean="0"/>
              <a:t>progile</a:t>
            </a:r>
            <a:r>
              <a:rPr lang="en-US" baseline="0" dirty="0" smtClean="0"/>
              <a:t> for almost any combination of Gaussian and </a:t>
            </a:r>
            <a:r>
              <a:rPr lang="en-US" baseline="0" dirty="0" err="1" smtClean="0"/>
              <a:t>lorentzian</a:t>
            </a:r>
            <a:r>
              <a:rPr lang="en-US" baseline="0" dirty="0" smtClean="0"/>
              <a:t> widths.</a:t>
            </a:r>
          </a:p>
        </p:txBody>
      </p:sp>
      <p:sp>
        <p:nvSpPr>
          <p:cNvPr id="4" name="Slide Number Placeholder 3"/>
          <p:cNvSpPr>
            <a:spLocks noGrp="1"/>
          </p:cNvSpPr>
          <p:nvPr>
            <p:ph type="sldNum" sz="quarter" idx="10"/>
          </p:nvPr>
        </p:nvSpPr>
        <p:spPr/>
        <p:txBody>
          <a:bodyPr/>
          <a:lstStyle/>
          <a:p>
            <a:fld id="{D268F0D0-26E7-4A5D-8CF8-50ADF144B7B0}" type="slidenum">
              <a:rPr lang="en-US" smtClean="0"/>
              <a:t>8</a:t>
            </a:fld>
            <a:endParaRPr lang="en-US"/>
          </a:p>
        </p:txBody>
      </p:sp>
    </p:spTree>
    <p:extLst>
      <p:ext uri="{BB962C8B-B14F-4D97-AF65-F5344CB8AC3E}">
        <p14:creationId xmlns:p14="http://schemas.microsoft.com/office/powerpoint/2010/main" val="1978366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we understand the details of the spectral synthesis approach, it is time to compare it to the conventional synthesis method.</a:t>
            </a:r>
          </a:p>
          <a:p>
            <a:endParaRPr lang="en-US" baseline="0" dirty="0" smtClean="0"/>
          </a:p>
          <a:p>
            <a:r>
              <a:rPr lang="en-US" baseline="0" dirty="0" smtClean="0"/>
              <a:t>We chose the open source code RADIS as the basis of our benchmarks, because it already implements a number of optimizations.</a:t>
            </a:r>
          </a:p>
          <a:p>
            <a:endParaRPr lang="en-US" baseline="0" dirty="0" smtClean="0"/>
          </a:p>
          <a:p>
            <a:r>
              <a:rPr lang="en-US" baseline="0" dirty="0" smtClean="0"/>
              <a:t>We implemented the new method in RADIS and compared it with RADIS’s old synthesis method. The graph on the right shows the computation time for a CO2 absorption spectrum with a varying number of spectral lines included. </a:t>
            </a:r>
          </a:p>
          <a:p>
            <a:endParaRPr lang="en-US" baseline="0" dirty="0" smtClean="0"/>
          </a:p>
          <a:p>
            <a:r>
              <a:rPr lang="en-US" baseline="0" dirty="0" smtClean="0"/>
              <a:t>The computation time with the old method increases pretty much linearly with the number of included lines, as was expected.</a:t>
            </a:r>
          </a:p>
          <a:p>
            <a:endParaRPr lang="en-US" baseline="0" dirty="0" smtClean="0"/>
          </a:p>
          <a:p>
            <a:r>
              <a:rPr lang="en-US" baseline="0" dirty="0" smtClean="0"/>
              <a:t>For a small number of lines, below 1000, the old method out-performs the new approach due to the convolution step being the bottleneck. For more than 1000 or so lines, the computation time for the new method remains essentially flat, with the computation time only increasing at about a million lines.</a:t>
            </a:r>
          </a:p>
          <a:p>
            <a:endParaRPr lang="en-US" baseline="0" dirty="0" smtClean="0"/>
          </a:p>
          <a:p>
            <a:r>
              <a:rPr lang="en-US" baseline="0" dirty="0" smtClean="0"/>
              <a:t>At 1.8 M lines, the computation time of the new method is only 3.8 s, which is about 2.5 orders smaller than that of the old method.</a:t>
            </a:r>
          </a:p>
          <a:p>
            <a:endParaRPr lang="en-US" baseline="0" dirty="0" smtClean="0"/>
          </a:p>
          <a:p>
            <a:r>
              <a:rPr lang="en-US" baseline="0" dirty="0" smtClean="0"/>
              <a:t>When comparing the accuracy of the two spectra, shown on the mid-bottom and zoomed in on the right, we see that the two methods reproduce the same spectra well within 1</a:t>
            </a:r>
            <a:r>
              <a:rPr lang="en-US" baseline="0" dirty="0" smtClean="0"/>
              <a:t>%.</a:t>
            </a:r>
          </a:p>
          <a:p>
            <a:endParaRPr lang="en-US" baseline="0" dirty="0" smtClean="0"/>
          </a:p>
          <a:p>
            <a:r>
              <a:rPr lang="en-US" baseline="0" dirty="0" smtClean="0"/>
              <a:t>As mentioned earlier, it would be possible to improve performance of the of the old method by truncating </a:t>
            </a:r>
            <a:r>
              <a:rPr lang="en-US" baseline="0" dirty="0" err="1" smtClean="0"/>
              <a:t>lineshapes</a:t>
            </a:r>
            <a:r>
              <a:rPr lang="en-US" baseline="0" dirty="0" smtClean="0"/>
              <a:t>, but this would introduce significant errors from the true spectrum.</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268F0D0-26E7-4A5D-8CF8-50ADF144B7B0}" type="slidenum">
              <a:rPr lang="en-US" smtClean="0"/>
              <a:t>9</a:t>
            </a:fld>
            <a:endParaRPr lang="en-US"/>
          </a:p>
        </p:txBody>
      </p:sp>
    </p:spTree>
    <p:extLst>
      <p:ext uri="{BB962C8B-B14F-4D97-AF65-F5344CB8AC3E}">
        <p14:creationId xmlns:p14="http://schemas.microsoft.com/office/powerpoint/2010/main" val="1080689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6599D15-5127-45C8-8C98-A411D1198EB3}"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C33733-97B3-4374-B6A7-DBA586E15A05}" type="slidenum">
              <a:rPr lang="en-US" smtClean="0"/>
              <a:t>‹#›</a:t>
            </a:fld>
            <a:endParaRPr lang="en-US"/>
          </a:p>
        </p:txBody>
      </p:sp>
    </p:spTree>
    <p:extLst>
      <p:ext uri="{BB962C8B-B14F-4D97-AF65-F5344CB8AC3E}">
        <p14:creationId xmlns:p14="http://schemas.microsoft.com/office/powerpoint/2010/main" val="21858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599D15-5127-45C8-8C98-A411D1198EB3}"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C33733-97B3-4374-B6A7-DBA586E15A05}" type="slidenum">
              <a:rPr lang="en-US" smtClean="0"/>
              <a:t>‹#›</a:t>
            </a:fld>
            <a:endParaRPr lang="en-US"/>
          </a:p>
        </p:txBody>
      </p:sp>
    </p:spTree>
    <p:extLst>
      <p:ext uri="{BB962C8B-B14F-4D97-AF65-F5344CB8AC3E}">
        <p14:creationId xmlns:p14="http://schemas.microsoft.com/office/powerpoint/2010/main" val="77808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599D15-5127-45C8-8C98-A411D1198EB3}"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C33733-97B3-4374-B6A7-DBA586E15A05}" type="slidenum">
              <a:rPr lang="en-US" smtClean="0"/>
              <a:t>‹#›</a:t>
            </a:fld>
            <a:endParaRPr lang="en-US"/>
          </a:p>
        </p:txBody>
      </p:sp>
    </p:spTree>
    <p:extLst>
      <p:ext uri="{BB962C8B-B14F-4D97-AF65-F5344CB8AC3E}">
        <p14:creationId xmlns:p14="http://schemas.microsoft.com/office/powerpoint/2010/main" val="417162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599D15-5127-45C8-8C98-A411D1198EB3}"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C33733-97B3-4374-B6A7-DBA586E15A05}" type="slidenum">
              <a:rPr lang="en-US" smtClean="0"/>
              <a:t>‹#›</a:t>
            </a:fld>
            <a:endParaRPr lang="en-US" dirty="0"/>
          </a:p>
        </p:txBody>
      </p:sp>
    </p:spTree>
    <p:extLst>
      <p:ext uri="{BB962C8B-B14F-4D97-AF65-F5344CB8AC3E}">
        <p14:creationId xmlns:p14="http://schemas.microsoft.com/office/powerpoint/2010/main" val="272908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6599D15-5127-45C8-8C98-A411D1198EB3}"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C33733-97B3-4374-B6A7-DBA586E15A05}" type="slidenum">
              <a:rPr lang="en-US" smtClean="0"/>
              <a:t>‹#›</a:t>
            </a:fld>
            <a:endParaRPr lang="en-US"/>
          </a:p>
        </p:txBody>
      </p:sp>
    </p:spTree>
    <p:extLst>
      <p:ext uri="{BB962C8B-B14F-4D97-AF65-F5344CB8AC3E}">
        <p14:creationId xmlns:p14="http://schemas.microsoft.com/office/powerpoint/2010/main" val="346869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6599D15-5127-45C8-8C98-A411D1198EB3}"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C33733-97B3-4374-B6A7-DBA586E15A05}" type="slidenum">
              <a:rPr lang="en-US" smtClean="0"/>
              <a:t>‹#›</a:t>
            </a:fld>
            <a:endParaRPr lang="en-US"/>
          </a:p>
        </p:txBody>
      </p:sp>
    </p:spTree>
    <p:extLst>
      <p:ext uri="{BB962C8B-B14F-4D97-AF65-F5344CB8AC3E}">
        <p14:creationId xmlns:p14="http://schemas.microsoft.com/office/powerpoint/2010/main" val="39178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6599D15-5127-45C8-8C98-A411D1198EB3}" type="datetimeFigureOut">
              <a:rPr lang="en-US" smtClean="0"/>
              <a:t>6/7/2021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C33733-97B3-4374-B6A7-DBA586E15A05}" type="slidenum">
              <a:rPr lang="en-US" smtClean="0"/>
              <a:t>‹#›</a:t>
            </a:fld>
            <a:endParaRPr lang="en-US"/>
          </a:p>
        </p:txBody>
      </p:sp>
    </p:spTree>
    <p:extLst>
      <p:ext uri="{BB962C8B-B14F-4D97-AF65-F5344CB8AC3E}">
        <p14:creationId xmlns:p14="http://schemas.microsoft.com/office/powerpoint/2010/main" val="4170805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6599D15-5127-45C8-8C98-A411D1198EB3}" type="datetimeFigureOut">
              <a:rPr lang="en-US" smtClean="0"/>
              <a:t>6/7/2021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C33733-97B3-4374-B6A7-DBA586E15A05}" type="slidenum">
              <a:rPr lang="en-US" smtClean="0"/>
              <a:t>‹#›</a:t>
            </a:fld>
            <a:endParaRPr lang="en-US"/>
          </a:p>
        </p:txBody>
      </p:sp>
    </p:spTree>
    <p:extLst>
      <p:ext uri="{BB962C8B-B14F-4D97-AF65-F5344CB8AC3E}">
        <p14:creationId xmlns:p14="http://schemas.microsoft.com/office/powerpoint/2010/main" val="2533668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599D15-5127-45C8-8C98-A411D1198EB3}" type="datetimeFigureOut">
              <a:rPr lang="en-US" smtClean="0"/>
              <a:t>6/7/2021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C33733-97B3-4374-B6A7-DBA586E15A05}" type="slidenum">
              <a:rPr lang="en-US" smtClean="0"/>
              <a:t>‹#›</a:t>
            </a:fld>
            <a:endParaRPr lang="en-US"/>
          </a:p>
        </p:txBody>
      </p:sp>
    </p:spTree>
    <p:extLst>
      <p:ext uri="{BB962C8B-B14F-4D97-AF65-F5344CB8AC3E}">
        <p14:creationId xmlns:p14="http://schemas.microsoft.com/office/powerpoint/2010/main" val="3436745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6599D15-5127-45C8-8C98-A411D1198EB3}"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C33733-97B3-4374-B6A7-DBA586E15A05}" type="slidenum">
              <a:rPr lang="en-US" smtClean="0"/>
              <a:t>‹#›</a:t>
            </a:fld>
            <a:endParaRPr lang="en-US"/>
          </a:p>
        </p:txBody>
      </p:sp>
    </p:spTree>
    <p:extLst>
      <p:ext uri="{BB962C8B-B14F-4D97-AF65-F5344CB8AC3E}">
        <p14:creationId xmlns:p14="http://schemas.microsoft.com/office/powerpoint/2010/main" val="270662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6599D15-5127-45C8-8C98-A411D1198EB3}"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C33733-97B3-4374-B6A7-DBA586E15A05}" type="slidenum">
              <a:rPr lang="en-US" smtClean="0"/>
              <a:t>‹#›</a:t>
            </a:fld>
            <a:endParaRPr lang="en-US"/>
          </a:p>
        </p:txBody>
      </p:sp>
    </p:spTree>
    <p:extLst>
      <p:ext uri="{BB962C8B-B14F-4D97-AF65-F5344CB8AC3E}">
        <p14:creationId xmlns:p14="http://schemas.microsoft.com/office/powerpoint/2010/main" val="272635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99D15-5127-45C8-8C98-A411D1198EB3}" type="datetimeFigureOut">
              <a:rPr lang="en-US" smtClean="0"/>
              <a:t>6/7/2021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C33733-97B3-4374-B6A7-DBA586E15A05}" type="slidenum">
              <a:rPr lang="en-US" smtClean="0"/>
              <a:t>‹#›</a:t>
            </a:fld>
            <a:endParaRPr lang="en-US"/>
          </a:p>
        </p:txBody>
      </p:sp>
    </p:spTree>
    <p:extLst>
      <p:ext uri="{BB962C8B-B14F-4D97-AF65-F5344CB8AC3E}">
        <p14:creationId xmlns:p14="http://schemas.microsoft.com/office/powerpoint/2010/main" val="4125163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gif"/><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61.png"/><Relationship Id="rId3" Type="http://schemas.openxmlformats.org/officeDocument/2006/relationships/image" Target="../media/image121.png"/><Relationship Id="rId7" Type="http://schemas.openxmlformats.org/officeDocument/2006/relationships/image" Target="../media/image16.png"/><Relationship Id="rId12" Type="http://schemas.openxmlformats.org/officeDocument/2006/relationships/image" Target="../media/image130.png"/><Relationship Id="rId17" Type="http://schemas.openxmlformats.org/officeDocument/2006/relationships/image" Target="../media/image17.gif"/><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20.png"/><Relationship Id="rId5" Type="http://schemas.openxmlformats.org/officeDocument/2006/relationships/image" Target="../media/image131.png"/><Relationship Id="rId15" Type="http://schemas.openxmlformats.org/officeDocument/2006/relationships/image" Target="../media/image160.png"/><Relationship Id="rId10" Type="http://schemas.openxmlformats.org/officeDocument/2006/relationships/image" Target="../media/image110.png"/><Relationship Id="rId4" Type="http://schemas.openxmlformats.org/officeDocument/2006/relationships/image" Target="../media/image49.png"/><Relationship Id="rId9" Type="http://schemas.openxmlformats.org/officeDocument/2006/relationships/image" Target="../media/image100.png"/><Relationship Id="rId14" Type="http://schemas.openxmlformats.org/officeDocument/2006/relationships/image" Target="../media/image150.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png"/><Relationship Id="rId3" Type="http://schemas.openxmlformats.org/officeDocument/2006/relationships/image" Target="../media/image270.png"/><Relationship Id="rId7" Type="http://schemas.openxmlformats.org/officeDocument/2006/relationships/image" Target="../media/image20.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10.png"/><Relationship Id="rId5" Type="http://schemas.openxmlformats.org/officeDocument/2006/relationships/image" Target="../media/image290.png"/><Relationship Id="rId10" Type="http://schemas.openxmlformats.org/officeDocument/2006/relationships/image" Target="../media/image200.png"/><Relationship Id="rId4" Type="http://schemas.openxmlformats.org/officeDocument/2006/relationships/image" Target="../media/image18.png"/><Relationship Id="rId9" Type="http://schemas.microsoft.com/office/2007/relationships/hdphoto" Target="../media/hdphoto1.wdp"/><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4.png"/><Relationship Id="rId5" Type="http://schemas.openxmlformats.org/officeDocument/2006/relationships/image" Target="../media/image26.gif"/><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586" y="362637"/>
            <a:ext cx="10413492" cy="1772603"/>
          </a:xfrm>
        </p:spPr>
        <p:txBody>
          <a:bodyPr>
            <a:noAutofit/>
          </a:bodyPr>
          <a:lstStyle/>
          <a:p>
            <a:r>
              <a:rPr lang="en-US" sz="4000" b="1" i="1" dirty="0" smtClean="0"/>
              <a:t>P5367: Improving Spectral Synthesis Performance </a:t>
            </a:r>
            <a:br>
              <a:rPr lang="en-US" sz="4000" b="1" i="1" dirty="0" smtClean="0"/>
            </a:br>
            <a:r>
              <a:rPr lang="en-US" sz="4000" b="1" i="1" dirty="0" smtClean="0"/>
              <a:t>by up to 5 orders of magnitude</a:t>
            </a:r>
            <a:r>
              <a:rPr lang="en-US" sz="4000" b="1" i="1" dirty="0"/>
              <a:t> </a:t>
            </a:r>
            <a:r>
              <a:rPr lang="en-US" sz="4000" b="1" i="1" dirty="0" smtClean="0"/>
              <a:t>with the</a:t>
            </a:r>
            <a:br>
              <a:rPr lang="en-US" sz="4000" b="1" i="1" dirty="0" smtClean="0"/>
            </a:br>
            <a:r>
              <a:rPr lang="en-US" sz="4000" b="1" i="1" dirty="0" smtClean="0"/>
              <a:t>Discrete Integral Transform Approach</a:t>
            </a:r>
            <a:endParaRPr lang="en-US" sz="4000" b="1" i="1" dirty="0"/>
          </a:p>
        </p:txBody>
      </p:sp>
      <p:sp>
        <p:nvSpPr>
          <p:cNvPr id="3" name="Subtitle 2"/>
          <p:cNvSpPr>
            <a:spLocks noGrp="1"/>
          </p:cNvSpPr>
          <p:nvPr>
            <p:ph type="subTitle" idx="1"/>
          </p:nvPr>
        </p:nvSpPr>
        <p:spPr>
          <a:xfrm>
            <a:off x="1359408" y="5039898"/>
            <a:ext cx="9144000" cy="554326"/>
          </a:xfrm>
        </p:spPr>
        <p:txBody>
          <a:bodyPr/>
          <a:lstStyle/>
          <a:p>
            <a:r>
              <a:rPr lang="en-US" i="1" u="sng" dirty="0" smtClean="0"/>
              <a:t>Dirk van den Bekerom</a:t>
            </a:r>
            <a:r>
              <a:rPr lang="en-US" i="1" baseline="30000" dirty="0" smtClean="0"/>
              <a:t>1,2</a:t>
            </a:r>
            <a:r>
              <a:rPr lang="en-US" i="1" dirty="0" smtClean="0"/>
              <a:t>, Pankaj Mishra</a:t>
            </a:r>
            <a:r>
              <a:rPr lang="en-US" i="1" baseline="30000" dirty="0" smtClean="0"/>
              <a:t>3</a:t>
            </a:r>
            <a:r>
              <a:rPr lang="en-US" i="1" dirty="0" smtClean="0"/>
              <a:t>, </a:t>
            </a:r>
            <a:r>
              <a:rPr lang="en-US" i="1" dirty="0" err="1" smtClean="0"/>
              <a:t>Erwan</a:t>
            </a:r>
            <a:r>
              <a:rPr lang="en-US" i="1" dirty="0" smtClean="0"/>
              <a:t> Pannier</a:t>
            </a:r>
            <a:r>
              <a:rPr lang="en-US" i="1" baseline="30000" dirty="0" smtClean="0"/>
              <a:t>4</a:t>
            </a:r>
            <a:endParaRPr lang="en-US" i="1" baseline="30000" dirty="0"/>
          </a:p>
        </p:txBody>
      </p:sp>
      <p:pic>
        <p:nvPicPr>
          <p:cNvPr id="5" name="Picture 4"/>
          <p:cNvPicPr>
            <a:picLocks noChangeAspect="1"/>
          </p:cNvPicPr>
          <p:nvPr/>
        </p:nvPicPr>
        <p:blipFill>
          <a:blip r:embed="rId3"/>
          <a:stretch>
            <a:fillRect/>
          </a:stretch>
        </p:blipFill>
        <p:spPr>
          <a:xfrm>
            <a:off x="2552700" y="2135240"/>
            <a:ext cx="6848475" cy="2676710"/>
          </a:xfrm>
          <a:prstGeom prst="rect">
            <a:avLst/>
          </a:prstGeom>
        </p:spPr>
      </p:pic>
      <p:sp>
        <p:nvSpPr>
          <p:cNvPr id="4" name="TextBox 3"/>
          <p:cNvSpPr txBox="1"/>
          <p:nvPr/>
        </p:nvSpPr>
        <p:spPr>
          <a:xfrm>
            <a:off x="-3733800" y="5317061"/>
            <a:ext cx="3530600" cy="2404539"/>
          </a:xfrm>
          <a:prstGeom prst="rect">
            <a:avLst/>
          </a:prstGeom>
          <a:noFill/>
        </p:spPr>
        <p:txBody>
          <a:bodyPr wrap="square" rtlCol="0">
            <a:spAutoFit/>
          </a:bodyPr>
          <a:lstStyle/>
          <a:p>
            <a:endParaRPr lang="en-US" dirty="0"/>
          </a:p>
        </p:txBody>
      </p:sp>
      <p:sp>
        <p:nvSpPr>
          <p:cNvPr id="7" name="TextBox 6"/>
          <p:cNvSpPr txBox="1"/>
          <p:nvPr/>
        </p:nvSpPr>
        <p:spPr>
          <a:xfrm>
            <a:off x="2019808" y="5619624"/>
            <a:ext cx="9232392" cy="1077218"/>
          </a:xfrm>
          <a:prstGeom prst="rect">
            <a:avLst/>
          </a:prstGeom>
          <a:noFill/>
        </p:spPr>
        <p:txBody>
          <a:bodyPr wrap="square" rtlCol="0">
            <a:spAutoFit/>
          </a:bodyPr>
          <a:lstStyle/>
          <a:p>
            <a:r>
              <a:rPr lang="en-US" sz="1600" dirty="0" smtClean="0"/>
              <a:t>1. Combustion </a:t>
            </a:r>
            <a:r>
              <a:rPr lang="en-US" sz="1600" dirty="0"/>
              <a:t>Research Facility, Sandia National Laboratories, </a:t>
            </a:r>
            <a:r>
              <a:rPr lang="en-US" sz="1600" dirty="0" smtClean="0"/>
              <a:t>Livermore, CA</a:t>
            </a:r>
            <a:r>
              <a:rPr lang="en-US" sz="1600" dirty="0"/>
              <a:t>, USA</a:t>
            </a:r>
          </a:p>
          <a:p>
            <a:r>
              <a:rPr lang="en-US" sz="1600" dirty="0" smtClean="0"/>
              <a:t>2</a:t>
            </a:r>
            <a:r>
              <a:rPr lang="en-US" sz="1600" dirty="0"/>
              <a:t>. Department of Mechanical and Aerospace Engineering, The Ohio State University, Columbus, OH, </a:t>
            </a:r>
            <a:r>
              <a:rPr lang="en-US" sz="1600" dirty="0" smtClean="0"/>
              <a:t>USA</a:t>
            </a:r>
          </a:p>
          <a:p>
            <a:r>
              <a:rPr lang="en-US" sz="1600" dirty="0" smtClean="0"/>
              <a:t>3</a:t>
            </a:r>
            <a:r>
              <a:rPr lang="en-US" sz="1600" dirty="0"/>
              <a:t>. Electronics and Electrical Communication </a:t>
            </a:r>
            <a:r>
              <a:rPr lang="en-US" sz="1600" dirty="0" smtClean="0"/>
              <a:t>Engineering, Indian </a:t>
            </a:r>
            <a:r>
              <a:rPr lang="en-US" sz="1600" dirty="0"/>
              <a:t>Institute of Technology, </a:t>
            </a:r>
            <a:r>
              <a:rPr lang="en-US" sz="1600" dirty="0" err="1"/>
              <a:t>Kharagpur</a:t>
            </a:r>
            <a:r>
              <a:rPr lang="en-US" sz="1600" dirty="0"/>
              <a:t>, </a:t>
            </a:r>
            <a:r>
              <a:rPr lang="en-US" sz="1600" dirty="0" smtClean="0"/>
              <a:t>India</a:t>
            </a:r>
          </a:p>
          <a:p>
            <a:r>
              <a:rPr lang="en-US" sz="1600" dirty="0" smtClean="0"/>
              <a:t>4. </a:t>
            </a:r>
            <a:r>
              <a:rPr lang="fr-FR" sz="1600" dirty="0"/>
              <a:t>Laboratoire EM2C, CNRS </a:t>
            </a:r>
            <a:r>
              <a:rPr lang="fr-FR" sz="1600" dirty="0" smtClean="0"/>
              <a:t>UPR288, </a:t>
            </a:r>
            <a:r>
              <a:rPr lang="fr-FR" sz="1600" dirty="0" err="1" smtClean="0"/>
              <a:t>CentraleSupelec</a:t>
            </a:r>
            <a:r>
              <a:rPr lang="fr-FR" sz="1600" dirty="0"/>
              <a:t>, </a:t>
            </a:r>
            <a:r>
              <a:rPr lang="fr-FR" sz="1600" dirty="0" err="1" smtClean="0"/>
              <a:t>Universite</a:t>
            </a:r>
            <a:r>
              <a:rPr lang="fr-FR" sz="1600" dirty="0" smtClean="0"/>
              <a:t> </a:t>
            </a:r>
            <a:r>
              <a:rPr lang="fr-FR" sz="1600" dirty="0"/>
              <a:t>Paris Saclay, </a:t>
            </a:r>
            <a:r>
              <a:rPr lang="fr-FR" sz="1600" dirty="0" err="1"/>
              <a:t>Gif</a:t>
            </a:r>
            <a:r>
              <a:rPr lang="fr-FR" sz="1600" dirty="0"/>
              <a:t> sur Yvette, France</a:t>
            </a:r>
            <a:endParaRPr lang="en-US" sz="1600" dirty="0"/>
          </a:p>
        </p:txBody>
      </p:sp>
      <p:sp>
        <p:nvSpPr>
          <p:cNvPr id="6" name="TextBox 5"/>
          <p:cNvSpPr txBox="1"/>
          <p:nvPr/>
        </p:nvSpPr>
        <p:spPr>
          <a:xfrm>
            <a:off x="11772900" y="6388100"/>
            <a:ext cx="301686"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41547396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25475"/>
          </a:xfrm>
        </p:spPr>
        <p:txBody>
          <a:bodyPr>
            <a:normAutofit/>
          </a:bodyPr>
          <a:lstStyle/>
          <a:p>
            <a:r>
              <a:rPr lang="en-US" sz="2800" b="1" dirty="0" smtClean="0"/>
              <a:t>GPU implementation</a:t>
            </a:r>
            <a:endParaRPr lang="en-US" sz="2800" b="1" dirty="0"/>
          </a:p>
        </p:txBody>
      </p:sp>
      <p:sp>
        <p:nvSpPr>
          <p:cNvPr id="5" name="Content Placeholder 4"/>
          <p:cNvSpPr>
            <a:spLocks noGrp="1"/>
          </p:cNvSpPr>
          <p:nvPr>
            <p:ph idx="1"/>
          </p:nvPr>
        </p:nvSpPr>
        <p:spPr>
          <a:xfrm>
            <a:off x="577532" y="1014242"/>
            <a:ext cx="6203857" cy="394505"/>
          </a:xfrm>
        </p:spPr>
        <p:txBody>
          <a:bodyPr>
            <a:normAutofit/>
          </a:bodyPr>
          <a:lstStyle/>
          <a:p>
            <a:pPr lvl="1"/>
            <a:r>
              <a:rPr lang="en-US" sz="2000" dirty="0" smtClean="0"/>
              <a:t>Algorithm can be parallelized very easily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338" y="0"/>
            <a:ext cx="5173987" cy="388049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82" y="3877091"/>
            <a:ext cx="11521181" cy="2902584"/>
          </a:xfrm>
          <a:prstGeom prst="rect">
            <a:avLst/>
          </a:prstGeom>
        </p:spPr>
      </p:pic>
      <p:sp>
        <p:nvSpPr>
          <p:cNvPr id="6" name="Rectangle 5"/>
          <p:cNvSpPr/>
          <p:nvPr/>
        </p:nvSpPr>
        <p:spPr>
          <a:xfrm>
            <a:off x="1412556" y="2610341"/>
            <a:ext cx="4964426" cy="1015663"/>
          </a:xfrm>
          <a:prstGeom prst="rect">
            <a:avLst/>
          </a:prstGeom>
          <a:ln>
            <a:solidFill>
              <a:schemeClr val="tx1"/>
            </a:solidFill>
          </a:ln>
        </p:spPr>
        <p:txBody>
          <a:bodyPr wrap="square">
            <a:spAutoFit/>
          </a:bodyPr>
          <a:lstStyle/>
          <a:p>
            <a:r>
              <a:rPr lang="en-US" sz="2000" b="1" dirty="0"/>
              <a:t>250 M </a:t>
            </a:r>
            <a:r>
              <a:rPr lang="en-US" sz="2000" dirty="0"/>
              <a:t>lines, </a:t>
            </a:r>
          </a:p>
          <a:p>
            <a:r>
              <a:rPr lang="en-US" sz="2000" b="1" dirty="0" smtClean="0"/>
              <a:t>300 </a:t>
            </a:r>
            <a:r>
              <a:rPr lang="en-US" sz="2000" b="1" dirty="0"/>
              <a:t>k </a:t>
            </a:r>
            <a:r>
              <a:rPr lang="en-US" sz="2000" dirty="0"/>
              <a:t>spectral points, </a:t>
            </a:r>
          </a:p>
          <a:p>
            <a:r>
              <a:rPr lang="en-US" sz="2000" b="1" i="1" dirty="0" smtClean="0"/>
              <a:t>~</a:t>
            </a:r>
            <a:r>
              <a:rPr lang="en-US" sz="2000" b="1" i="1" dirty="0"/>
              <a:t>110 </a:t>
            </a:r>
            <a:r>
              <a:rPr lang="en-US" sz="2000" b="1" i="1" dirty="0" err="1"/>
              <a:t>ms</a:t>
            </a:r>
            <a:r>
              <a:rPr lang="en-US" sz="2000" b="1" i="1" dirty="0"/>
              <a:t> </a:t>
            </a:r>
            <a:r>
              <a:rPr lang="en-US" sz="2000" dirty="0"/>
              <a:t>computation time!! (T-independent)</a:t>
            </a:r>
          </a:p>
        </p:txBody>
      </p:sp>
      <p:sp>
        <p:nvSpPr>
          <p:cNvPr id="7" name="Rectangle 6"/>
          <p:cNvSpPr/>
          <p:nvPr/>
        </p:nvSpPr>
        <p:spPr>
          <a:xfrm>
            <a:off x="1016636" y="1514862"/>
            <a:ext cx="5934702" cy="400110"/>
          </a:xfrm>
          <a:prstGeom prst="rect">
            <a:avLst/>
          </a:prstGeom>
        </p:spPr>
        <p:txBody>
          <a:bodyPr wrap="none">
            <a:spAutoFit/>
          </a:bodyPr>
          <a:lstStyle/>
          <a:p>
            <a:pPr marL="342900" indent="-342900">
              <a:buFont typeface="Arial" panose="020B0604020202020204" pitchFamily="34" charset="0"/>
              <a:buChar char="•"/>
            </a:pPr>
            <a:r>
              <a:rPr lang="en-US" sz="2000" dirty="0"/>
              <a:t>Benchmark of </a:t>
            </a:r>
            <a:r>
              <a:rPr lang="en-US" sz="2000" i="1" dirty="0"/>
              <a:t>experimental</a:t>
            </a:r>
            <a:r>
              <a:rPr lang="en-US" sz="2000" dirty="0"/>
              <a:t> GPU implementation →</a:t>
            </a:r>
          </a:p>
        </p:txBody>
      </p:sp>
      <p:sp>
        <p:nvSpPr>
          <p:cNvPr id="8" name="Rectangle 7"/>
          <p:cNvSpPr/>
          <p:nvPr/>
        </p:nvSpPr>
        <p:spPr>
          <a:xfrm>
            <a:off x="1020314" y="2064421"/>
            <a:ext cx="2980303" cy="400110"/>
          </a:xfrm>
          <a:prstGeom prst="rect">
            <a:avLst/>
          </a:prstGeom>
        </p:spPr>
        <p:txBody>
          <a:bodyPr wrap="none">
            <a:spAutoFit/>
          </a:bodyPr>
          <a:lstStyle/>
          <a:p>
            <a:pPr marL="342900" indent="-342900">
              <a:buFont typeface="Arial" panose="020B0604020202020204" pitchFamily="34" charset="0"/>
              <a:buChar char="•"/>
            </a:pPr>
            <a:r>
              <a:rPr lang="en-US" sz="2000" dirty="0"/>
              <a:t>CDSD4000 benchmark: </a:t>
            </a:r>
          </a:p>
        </p:txBody>
      </p:sp>
      <p:sp>
        <p:nvSpPr>
          <p:cNvPr id="9" name="TextBox 8"/>
          <p:cNvSpPr txBox="1"/>
          <p:nvPr/>
        </p:nvSpPr>
        <p:spPr>
          <a:xfrm>
            <a:off x="11772900" y="6388100"/>
            <a:ext cx="418704" cy="369332"/>
          </a:xfrm>
          <a:prstGeom prst="rect">
            <a:avLst/>
          </a:prstGeom>
          <a:noFill/>
        </p:spPr>
        <p:txBody>
          <a:bodyPr wrap="none" rtlCol="0">
            <a:spAutoFit/>
          </a:bodyPr>
          <a:lstStyle/>
          <a:p>
            <a:r>
              <a:rPr lang="en-US" dirty="0" smtClean="0"/>
              <a:t>10</a:t>
            </a:r>
            <a:endParaRPr lang="en-US" dirty="0"/>
          </a:p>
        </p:txBody>
      </p:sp>
    </p:spTree>
    <p:extLst>
      <p:ext uri="{BB962C8B-B14F-4D97-AF65-F5344CB8AC3E}">
        <p14:creationId xmlns:p14="http://schemas.microsoft.com/office/powerpoint/2010/main" val="290284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56156" y="4035269"/>
            <a:ext cx="4042974" cy="808491"/>
          </a:xfrm>
          <a:ln>
            <a:solidFill>
              <a:schemeClr val="tx1"/>
            </a:solidFill>
          </a:ln>
        </p:spPr>
        <p:txBody>
          <a:bodyPr>
            <a:normAutofit/>
          </a:bodyPr>
          <a:lstStyle/>
          <a:p>
            <a:pPr algn="ctr"/>
            <a:r>
              <a:rPr lang="en-US" sz="3600" b="1" i="1" dirty="0" smtClean="0"/>
              <a:t>Available now!</a:t>
            </a:r>
            <a:endParaRPr lang="en-US" sz="3600" b="1" i="1" dirty="0"/>
          </a:p>
        </p:txBody>
      </p:sp>
      <p:sp>
        <p:nvSpPr>
          <p:cNvPr id="5" name="Content Placeholder 4"/>
          <p:cNvSpPr>
            <a:spLocks noGrp="1"/>
          </p:cNvSpPr>
          <p:nvPr>
            <p:ph idx="1"/>
          </p:nvPr>
        </p:nvSpPr>
        <p:spPr>
          <a:xfrm>
            <a:off x="419489" y="5100935"/>
            <a:ext cx="6448425" cy="1057275"/>
          </a:xfrm>
        </p:spPr>
        <p:txBody>
          <a:bodyPr>
            <a:normAutofit/>
          </a:bodyPr>
          <a:lstStyle/>
          <a:p>
            <a:pPr marL="0" indent="0">
              <a:buNone/>
            </a:pPr>
            <a:r>
              <a:rPr lang="en-US" sz="2400" dirty="0" smtClean="0"/>
              <a:t>1. CPU code easy to implement in your own code!</a:t>
            </a:r>
          </a:p>
          <a:p>
            <a:pPr marL="457200" lvl="1" indent="0">
              <a:buNone/>
            </a:pPr>
            <a:r>
              <a:rPr lang="en-US" sz="1800" dirty="0" smtClean="0"/>
              <a:t>(</a:t>
            </a:r>
            <a:r>
              <a:rPr lang="en-US" sz="1800" u="sng" dirty="0" smtClean="0">
                <a:solidFill>
                  <a:srgbClr val="0070C0"/>
                </a:solidFill>
              </a:rPr>
              <a:t>github.com/</a:t>
            </a:r>
            <a:r>
              <a:rPr lang="en-US" sz="1800" u="sng" dirty="0" err="1" smtClean="0">
                <a:solidFill>
                  <a:srgbClr val="0070C0"/>
                </a:solidFill>
              </a:rPr>
              <a:t>dcmvdbekerom</a:t>
            </a:r>
            <a:r>
              <a:rPr lang="en-US" sz="1800" u="sng" dirty="0" smtClean="0">
                <a:solidFill>
                  <a:srgbClr val="0070C0"/>
                </a:solidFill>
              </a:rPr>
              <a:t>/discrete-integral-transform/tree/master/demo</a:t>
            </a:r>
            <a:r>
              <a:rPr lang="en-US" sz="1800" dirty="0" smtClean="0"/>
              <a:t>)</a:t>
            </a:r>
            <a:endParaRPr lang="en-US" sz="2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8550" y="183739"/>
            <a:ext cx="4607289" cy="6436136"/>
          </a:xfrm>
          <a:prstGeom prst="rect">
            <a:avLst/>
          </a:prstGeom>
        </p:spPr>
      </p:pic>
      <p:sp>
        <p:nvSpPr>
          <p:cNvPr id="7" name="Title 3"/>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t>Concluding remarks</a:t>
            </a:r>
            <a:endParaRPr lang="en-US" sz="2800" b="1" dirty="0"/>
          </a:p>
        </p:txBody>
      </p:sp>
      <p:sp>
        <p:nvSpPr>
          <p:cNvPr id="9" name="Content Placeholder 4"/>
          <p:cNvSpPr txBox="1">
            <a:spLocks/>
          </p:cNvSpPr>
          <p:nvPr/>
        </p:nvSpPr>
        <p:spPr>
          <a:xfrm>
            <a:off x="419489" y="2071645"/>
            <a:ext cx="5771295" cy="9901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Discretizing linewidths and distributing the lines allows for an integral transform approach that is </a:t>
            </a:r>
            <a:r>
              <a:rPr lang="en-US" sz="2000" b="1" i="1" dirty="0" smtClean="0"/>
              <a:t>fast </a:t>
            </a:r>
            <a:r>
              <a:rPr lang="en-US" sz="2000" dirty="0" smtClean="0"/>
              <a:t>and </a:t>
            </a:r>
            <a:r>
              <a:rPr lang="en-US" sz="2000" b="1" i="1" dirty="0" smtClean="0"/>
              <a:t>accurate</a:t>
            </a:r>
          </a:p>
        </p:txBody>
      </p:sp>
      <p:sp>
        <p:nvSpPr>
          <p:cNvPr id="10" name="Content Placeholder 4"/>
          <p:cNvSpPr txBox="1">
            <a:spLocks/>
          </p:cNvSpPr>
          <p:nvPr/>
        </p:nvSpPr>
        <p:spPr>
          <a:xfrm>
            <a:off x="419489" y="3128920"/>
            <a:ext cx="5771295" cy="9901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For a typical spectrum, performance increase of </a:t>
            </a:r>
            <a:r>
              <a:rPr lang="en-US" sz="2000" b="1" dirty="0" smtClean="0"/>
              <a:t>2-3 orders</a:t>
            </a:r>
            <a:r>
              <a:rPr lang="en-US" sz="2000" dirty="0" smtClean="0"/>
              <a:t> for CPU and </a:t>
            </a:r>
            <a:r>
              <a:rPr lang="en-US" sz="2000" b="1" dirty="0" smtClean="0"/>
              <a:t>5 orders </a:t>
            </a:r>
            <a:r>
              <a:rPr lang="en-US" sz="2000" dirty="0" smtClean="0"/>
              <a:t>for GPU achievable!</a:t>
            </a:r>
            <a:endParaRPr lang="en-US" sz="2000" b="1" i="1" dirty="0" smtClean="0"/>
          </a:p>
        </p:txBody>
      </p:sp>
      <p:sp>
        <p:nvSpPr>
          <p:cNvPr id="8" name="Content Placeholder 4"/>
          <p:cNvSpPr txBox="1">
            <a:spLocks/>
          </p:cNvSpPr>
          <p:nvPr/>
        </p:nvSpPr>
        <p:spPr>
          <a:xfrm>
            <a:off x="491996" y="1022733"/>
            <a:ext cx="5771295" cy="9901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Accurate high temperature spectra require a large number of lines, significantly increasing computation times</a:t>
            </a:r>
            <a:endParaRPr lang="en-US" sz="2000" b="1" i="1" dirty="0" smtClean="0"/>
          </a:p>
        </p:txBody>
      </p:sp>
      <p:sp>
        <p:nvSpPr>
          <p:cNvPr id="2" name="Rectangle 1"/>
          <p:cNvSpPr/>
          <p:nvPr/>
        </p:nvSpPr>
        <p:spPr>
          <a:xfrm>
            <a:off x="3776627" y="6158210"/>
            <a:ext cx="3120085" cy="461665"/>
          </a:xfrm>
          <a:prstGeom prst="rect">
            <a:avLst/>
          </a:prstGeom>
        </p:spPr>
        <p:txBody>
          <a:bodyPr wrap="none">
            <a:spAutoFit/>
          </a:bodyPr>
          <a:lstStyle/>
          <a:p>
            <a:r>
              <a:rPr lang="en-US" sz="2400" dirty="0" smtClean="0"/>
              <a:t>3. HAPI2</a:t>
            </a:r>
            <a:r>
              <a:rPr lang="en-US" sz="2400" dirty="0"/>
              <a:t>? </a:t>
            </a:r>
            <a:r>
              <a:rPr lang="en-US" dirty="0"/>
              <a:t>(</a:t>
            </a:r>
            <a:r>
              <a:rPr lang="en-US" u="sng" dirty="0">
                <a:solidFill>
                  <a:srgbClr val="0070C0"/>
                </a:solidFill>
              </a:rPr>
              <a:t>hitran.org/</a:t>
            </a:r>
            <a:r>
              <a:rPr lang="en-US" u="sng" dirty="0" err="1">
                <a:solidFill>
                  <a:srgbClr val="0070C0"/>
                </a:solidFill>
              </a:rPr>
              <a:t>hapi</a:t>
            </a:r>
            <a:r>
              <a:rPr lang="en-US" u="sng" dirty="0">
                <a:solidFill>
                  <a:srgbClr val="0070C0"/>
                </a:solidFill>
              </a:rPr>
              <a:t>/</a:t>
            </a:r>
            <a:r>
              <a:rPr lang="en-US" dirty="0"/>
              <a:t>)</a:t>
            </a:r>
          </a:p>
        </p:txBody>
      </p:sp>
      <p:sp>
        <p:nvSpPr>
          <p:cNvPr id="6" name="Rectangle 5"/>
          <p:cNvSpPr/>
          <p:nvPr/>
        </p:nvSpPr>
        <p:spPr>
          <a:xfrm>
            <a:off x="447675" y="6158210"/>
            <a:ext cx="2885085" cy="461665"/>
          </a:xfrm>
          <a:prstGeom prst="rect">
            <a:avLst/>
          </a:prstGeom>
        </p:spPr>
        <p:txBody>
          <a:bodyPr wrap="none">
            <a:spAutoFit/>
          </a:bodyPr>
          <a:lstStyle/>
          <a:p>
            <a:r>
              <a:rPr lang="en-US" sz="2400" dirty="0" smtClean="0"/>
              <a:t>2. RADIS </a:t>
            </a:r>
            <a:r>
              <a:rPr lang="en-US" dirty="0"/>
              <a:t>(</a:t>
            </a:r>
            <a:r>
              <a:rPr lang="en-US" u="sng" dirty="0">
                <a:solidFill>
                  <a:srgbClr val="0070C0"/>
                </a:solidFill>
              </a:rPr>
              <a:t>radis.github.io/</a:t>
            </a:r>
            <a:r>
              <a:rPr lang="en-US" dirty="0"/>
              <a:t>)</a:t>
            </a:r>
            <a:endParaRPr lang="en-US" sz="2000" dirty="0"/>
          </a:p>
        </p:txBody>
      </p:sp>
      <p:sp>
        <p:nvSpPr>
          <p:cNvPr id="11" name="TextBox 10"/>
          <p:cNvSpPr txBox="1"/>
          <p:nvPr/>
        </p:nvSpPr>
        <p:spPr>
          <a:xfrm>
            <a:off x="11772900" y="6388100"/>
            <a:ext cx="418704" cy="369332"/>
          </a:xfrm>
          <a:prstGeom prst="rect">
            <a:avLst/>
          </a:prstGeom>
          <a:solidFill>
            <a:schemeClr val="bg1"/>
          </a:solidFill>
        </p:spPr>
        <p:txBody>
          <a:bodyPr wrap="none" rtlCol="0">
            <a:spAutoFit/>
          </a:bodyPr>
          <a:lstStyle/>
          <a:p>
            <a:r>
              <a:rPr lang="en-US" dirty="0" smtClean="0"/>
              <a:t>11</a:t>
            </a:r>
            <a:endParaRPr lang="en-US" dirty="0"/>
          </a:p>
        </p:txBody>
      </p:sp>
    </p:spTree>
    <p:extLst>
      <p:ext uri="{BB962C8B-B14F-4D97-AF65-F5344CB8AC3E}">
        <p14:creationId xmlns:p14="http://schemas.microsoft.com/office/powerpoint/2010/main" val="249444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P spid="8" grpId="0"/>
      <p:bldP spid="2"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3586" y="362637"/>
            <a:ext cx="10413492" cy="1772603"/>
          </a:xfrm>
        </p:spPr>
        <p:txBody>
          <a:bodyPr>
            <a:noAutofit/>
          </a:bodyPr>
          <a:lstStyle/>
          <a:p>
            <a:r>
              <a:rPr lang="en-US" sz="4000" b="1" i="1" dirty="0" smtClean="0"/>
              <a:t>P5367: Improving Spectral Synthesis Performance </a:t>
            </a:r>
            <a:br>
              <a:rPr lang="en-US" sz="4000" b="1" i="1" dirty="0" smtClean="0"/>
            </a:br>
            <a:r>
              <a:rPr lang="en-US" sz="4000" b="1" i="1" dirty="0" smtClean="0"/>
              <a:t>by up to 5 orders of magnitude</a:t>
            </a:r>
            <a:r>
              <a:rPr lang="en-US" sz="4000" b="1" i="1" dirty="0"/>
              <a:t> </a:t>
            </a:r>
            <a:r>
              <a:rPr lang="en-US" sz="4000" b="1" i="1" dirty="0" smtClean="0"/>
              <a:t>with the</a:t>
            </a:r>
            <a:br>
              <a:rPr lang="en-US" sz="4000" b="1" i="1" dirty="0" smtClean="0"/>
            </a:br>
            <a:r>
              <a:rPr lang="en-US" sz="4000" b="1" i="1" dirty="0" smtClean="0"/>
              <a:t>Discrete Integral Transform Approach</a:t>
            </a:r>
            <a:endParaRPr lang="en-US" sz="4000" b="1" i="1" dirty="0"/>
          </a:p>
        </p:txBody>
      </p:sp>
      <p:sp>
        <p:nvSpPr>
          <p:cNvPr id="3" name="Subtitle 2"/>
          <p:cNvSpPr>
            <a:spLocks noGrp="1"/>
          </p:cNvSpPr>
          <p:nvPr>
            <p:ph type="subTitle" idx="1"/>
          </p:nvPr>
        </p:nvSpPr>
        <p:spPr>
          <a:xfrm>
            <a:off x="1359408" y="5039898"/>
            <a:ext cx="9144000" cy="554326"/>
          </a:xfrm>
        </p:spPr>
        <p:txBody>
          <a:bodyPr/>
          <a:lstStyle/>
          <a:p>
            <a:r>
              <a:rPr lang="en-US" i="1" u="sng" dirty="0" smtClean="0"/>
              <a:t>Dirk van den Bekerom</a:t>
            </a:r>
            <a:r>
              <a:rPr lang="en-US" i="1" baseline="30000" dirty="0" smtClean="0"/>
              <a:t>1,2</a:t>
            </a:r>
            <a:r>
              <a:rPr lang="en-US" i="1" dirty="0" smtClean="0"/>
              <a:t>, Pankaj Mishra</a:t>
            </a:r>
            <a:r>
              <a:rPr lang="en-US" i="1" baseline="30000" dirty="0" smtClean="0"/>
              <a:t>3</a:t>
            </a:r>
            <a:r>
              <a:rPr lang="en-US" i="1" dirty="0" smtClean="0"/>
              <a:t>, </a:t>
            </a:r>
            <a:r>
              <a:rPr lang="en-US" i="1" dirty="0" err="1" smtClean="0"/>
              <a:t>Erwan</a:t>
            </a:r>
            <a:r>
              <a:rPr lang="en-US" i="1" dirty="0" smtClean="0"/>
              <a:t> Pannier</a:t>
            </a:r>
            <a:r>
              <a:rPr lang="en-US" i="1" baseline="30000" dirty="0" smtClean="0"/>
              <a:t>4</a:t>
            </a:r>
            <a:endParaRPr lang="en-US" i="1" baseline="30000" dirty="0"/>
          </a:p>
        </p:txBody>
      </p:sp>
      <p:pic>
        <p:nvPicPr>
          <p:cNvPr id="5" name="Picture 4"/>
          <p:cNvPicPr>
            <a:picLocks noChangeAspect="1"/>
          </p:cNvPicPr>
          <p:nvPr/>
        </p:nvPicPr>
        <p:blipFill>
          <a:blip r:embed="rId3"/>
          <a:stretch>
            <a:fillRect/>
          </a:stretch>
        </p:blipFill>
        <p:spPr>
          <a:xfrm>
            <a:off x="2552700" y="2135240"/>
            <a:ext cx="6848475" cy="2676710"/>
          </a:xfrm>
          <a:prstGeom prst="rect">
            <a:avLst/>
          </a:prstGeom>
        </p:spPr>
      </p:pic>
      <p:sp>
        <p:nvSpPr>
          <p:cNvPr id="4" name="TextBox 3"/>
          <p:cNvSpPr txBox="1"/>
          <p:nvPr/>
        </p:nvSpPr>
        <p:spPr>
          <a:xfrm>
            <a:off x="-3733800" y="5317061"/>
            <a:ext cx="3530600" cy="2404539"/>
          </a:xfrm>
          <a:prstGeom prst="rect">
            <a:avLst/>
          </a:prstGeom>
          <a:noFill/>
        </p:spPr>
        <p:txBody>
          <a:bodyPr wrap="square" rtlCol="0">
            <a:spAutoFit/>
          </a:bodyPr>
          <a:lstStyle/>
          <a:p>
            <a:endParaRPr lang="en-US" dirty="0"/>
          </a:p>
        </p:txBody>
      </p:sp>
      <p:sp>
        <p:nvSpPr>
          <p:cNvPr id="7" name="TextBox 6"/>
          <p:cNvSpPr txBox="1"/>
          <p:nvPr/>
        </p:nvSpPr>
        <p:spPr>
          <a:xfrm>
            <a:off x="2019808" y="5619624"/>
            <a:ext cx="9232392" cy="1077218"/>
          </a:xfrm>
          <a:prstGeom prst="rect">
            <a:avLst/>
          </a:prstGeom>
          <a:noFill/>
        </p:spPr>
        <p:txBody>
          <a:bodyPr wrap="square" rtlCol="0">
            <a:spAutoFit/>
          </a:bodyPr>
          <a:lstStyle/>
          <a:p>
            <a:r>
              <a:rPr lang="en-US" sz="1600" dirty="0" smtClean="0"/>
              <a:t>1. Combustion </a:t>
            </a:r>
            <a:r>
              <a:rPr lang="en-US" sz="1600" dirty="0"/>
              <a:t>Research Facility, Sandia National Laboratories, </a:t>
            </a:r>
            <a:r>
              <a:rPr lang="en-US" sz="1600" dirty="0" smtClean="0"/>
              <a:t>Livermore, CA</a:t>
            </a:r>
            <a:r>
              <a:rPr lang="en-US" sz="1600" dirty="0"/>
              <a:t>, USA</a:t>
            </a:r>
          </a:p>
          <a:p>
            <a:r>
              <a:rPr lang="en-US" sz="1600" dirty="0" smtClean="0"/>
              <a:t>2</a:t>
            </a:r>
            <a:r>
              <a:rPr lang="en-US" sz="1600" dirty="0"/>
              <a:t>. Department of Mechanical and Aerospace Engineering, The Ohio State University, Columbus, OH, </a:t>
            </a:r>
            <a:r>
              <a:rPr lang="en-US" sz="1600" dirty="0" smtClean="0"/>
              <a:t>USA</a:t>
            </a:r>
          </a:p>
          <a:p>
            <a:r>
              <a:rPr lang="en-US" sz="1600" dirty="0" smtClean="0"/>
              <a:t>3</a:t>
            </a:r>
            <a:r>
              <a:rPr lang="en-US" sz="1600" dirty="0"/>
              <a:t>. Electronics and Electrical Communication </a:t>
            </a:r>
            <a:r>
              <a:rPr lang="en-US" sz="1600" dirty="0" smtClean="0"/>
              <a:t>Engineering, Indian </a:t>
            </a:r>
            <a:r>
              <a:rPr lang="en-US" sz="1600" dirty="0"/>
              <a:t>Institute of Technology, </a:t>
            </a:r>
            <a:r>
              <a:rPr lang="en-US" sz="1600" dirty="0" err="1"/>
              <a:t>Kharagpur</a:t>
            </a:r>
            <a:r>
              <a:rPr lang="en-US" sz="1600" dirty="0"/>
              <a:t>, </a:t>
            </a:r>
            <a:r>
              <a:rPr lang="en-US" sz="1600" dirty="0" smtClean="0"/>
              <a:t>India</a:t>
            </a:r>
          </a:p>
          <a:p>
            <a:r>
              <a:rPr lang="en-US" sz="1600" dirty="0" smtClean="0"/>
              <a:t>4. </a:t>
            </a:r>
            <a:r>
              <a:rPr lang="fr-FR" sz="1600" dirty="0"/>
              <a:t>Laboratoire EM2C, CNRS </a:t>
            </a:r>
            <a:r>
              <a:rPr lang="fr-FR" sz="1600" dirty="0" smtClean="0"/>
              <a:t>UPR288, </a:t>
            </a:r>
            <a:r>
              <a:rPr lang="fr-FR" sz="1600" dirty="0" err="1" smtClean="0"/>
              <a:t>CentraleSupelec</a:t>
            </a:r>
            <a:r>
              <a:rPr lang="fr-FR" sz="1600" dirty="0"/>
              <a:t>, </a:t>
            </a:r>
            <a:r>
              <a:rPr lang="fr-FR" sz="1600" dirty="0" err="1" smtClean="0"/>
              <a:t>Universite</a:t>
            </a:r>
            <a:r>
              <a:rPr lang="fr-FR" sz="1600" dirty="0" smtClean="0"/>
              <a:t> </a:t>
            </a:r>
            <a:r>
              <a:rPr lang="fr-FR" sz="1600" dirty="0"/>
              <a:t>Paris Saclay, </a:t>
            </a:r>
            <a:r>
              <a:rPr lang="fr-FR" sz="1600" dirty="0" err="1"/>
              <a:t>Gif</a:t>
            </a:r>
            <a:r>
              <a:rPr lang="fr-FR" sz="1600" dirty="0"/>
              <a:t> sur Yvette, France</a:t>
            </a:r>
            <a:endParaRPr lang="en-US" sz="1600" dirty="0"/>
          </a:p>
        </p:txBody>
      </p:sp>
      <p:sp>
        <p:nvSpPr>
          <p:cNvPr id="6" name="TextBox 5"/>
          <p:cNvSpPr txBox="1"/>
          <p:nvPr/>
        </p:nvSpPr>
        <p:spPr>
          <a:xfrm>
            <a:off x="11772900" y="6388100"/>
            <a:ext cx="418704" cy="369332"/>
          </a:xfrm>
          <a:prstGeom prst="rect">
            <a:avLst/>
          </a:prstGeom>
          <a:noFill/>
        </p:spPr>
        <p:txBody>
          <a:bodyPr wrap="none" rtlCol="0">
            <a:spAutoFit/>
          </a:bodyPr>
          <a:lstStyle/>
          <a:p>
            <a:r>
              <a:rPr lang="en-US" dirty="0" smtClean="0"/>
              <a:t>12</a:t>
            </a:r>
            <a:endParaRPr lang="en-US" dirty="0"/>
          </a:p>
        </p:txBody>
      </p:sp>
    </p:spTree>
    <p:extLst>
      <p:ext uri="{BB962C8B-B14F-4D97-AF65-F5344CB8AC3E}">
        <p14:creationId xmlns:p14="http://schemas.microsoft.com/office/powerpoint/2010/main" val="2838900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b="1" dirty="0" smtClean="0"/>
              <a:t>Outline</a:t>
            </a:r>
            <a:endParaRPr lang="en-US" b="1" dirty="0"/>
          </a:p>
        </p:txBody>
      </p:sp>
      <p:sp>
        <p:nvSpPr>
          <p:cNvPr id="5" name="Content Placeholder 4"/>
          <p:cNvSpPr>
            <a:spLocks noGrp="1"/>
          </p:cNvSpPr>
          <p:nvPr>
            <p:ph idx="1"/>
          </p:nvPr>
        </p:nvSpPr>
        <p:spPr>
          <a:xfrm>
            <a:off x="1139952" y="1514729"/>
            <a:ext cx="10515600" cy="4351338"/>
          </a:xfrm>
        </p:spPr>
        <p:txBody>
          <a:bodyPr>
            <a:normAutofit lnSpcReduction="10000"/>
          </a:bodyPr>
          <a:lstStyle/>
          <a:p>
            <a:pPr marL="514350" indent="-514350">
              <a:lnSpc>
                <a:spcPct val="150000"/>
              </a:lnSpc>
              <a:buFont typeface="+mj-lt"/>
              <a:buAutoNum type="arabicPeriod"/>
            </a:pPr>
            <a:r>
              <a:rPr lang="en-US" dirty="0" smtClean="0"/>
              <a:t>Introduction</a:t>
            </a:r>
          </a:p>
          <a:p>
            <a:pPr marL="514350" indent="-514350">
              <a:lnSpc>
                <a:spcPct val="150000"/>
              </a:lnSpc>
              <a:buFont typeface="+mj-lt"/>
              <a:buAutoNum type="arabicPeriod"/>
            </a:pPr>
            <a:r>
              <a:rPr lang="en-US" dirty="0" smtClean="0"/>
              <a:t>Conventional method</a:t>
            </a:r>
          </a:p>
          <a:p>
            <a:pPr marL="514350" indent="-514350">
              <a:lnSpc>
                <a:spcPct val="150000"/>
              </a:lnSpc>
              <a:buFont typeface="+mj-lt"/>
              <a:buAutoNum type="arabicPeriod"/>
            </a:pPr>
            <a:r>
              <a:rPr lang="en-US" dirty="0" smtClean="0"/>
              <a:t>New method</a:t>
            </a:r>
          </a:p>
          <a:p>
            <a:pPr marL="514350" indent="-514350">
              <a:lnSpc>
                <a:spcPct val="150000"/>
              </a:lnSpc>
              <a:buFont typeface="+mj-lt"/>
              <a:buAutoNum type="arabicPeriod"/>
            </a:pPr>
            <a:r>
              <a:rPr lang="en-US" dirty="0" smtClean="0"/>
              <a:t>Benchmarks</a:t>
            </a:r>
          </a:p>
          <a:p>
            <a:pPr marL="514350" indent="-514350">
              <a:lnSpc>
                <a:spcPct val="150000"/>
              </a:lnSpc>
              <a:buFont typeface="+mj-lt"/>
              <a:buAutoNum type="arabicPeriod"/>
            </a:pPr>
            <a:r>
              <a:rPr lang="en-US" dirty="0" smtClean="0"/>
              <a:t>GPU implementation</a:t>
            </a:r>
          </a:p>
          <a:p>
            <a:pPr marL="514350" indent="-514350">
              <a:lnSpc>
                <a:spcPct val="150000"/>
              </a:lnSpc>
              <a:buFont typeface="+mj-lt"/>
              <a:buAutoNum type="arabicPeriod"/>
            </a:pPr>
            <a:r>
              <a:rPr lang="en-US" dirty="0" smtClean="0"/>
              <a:t>Concluding remarks</a:t>
            </a:r>
          </a:p>
          <a:p>
            <a:endParaRPr lang="en-US" dirty="0"/>
          </a:p>
        </p:txBody>
      </p:sp>
      <p:sp>
        <p:nvSpPr>
          <p:cNvPr id="6" name="TextBox 5"/>
          <p:cNvSpPr txBox="1"/>
          <p:nvPr/>
        </p:nvSpPr>
        <p:spPr>
          <a:xfrm>
            <a:off x="11772900" y="6388100"/>
            <a:ext cx="301686" cy="369332"/>
          </a:xfrm>
          <a:prstGeom prst="rect">
            <a:avLst/>
          </a:prstGeom>
          <a:noFill/>
        </p:spPr>
        <p:txBody>
          <a:bodyPr wrap="none" rtlCol="0">
            <a:spAutoFit/>
          </a:bodyPr>
          <a:lstStyle/>
          <a:p>
            <a:r>
              <a:rPr lang="en-US" dirty="0" smtClean="0"/>
              <a:t>2</a:t>
            </a:r>
            <a:endParaRPr lang="en-US" dirty="0"/>
          </a:p>
        </p:txBody>
      </p:sp>
    </p:spTree>
    <p:extLst>
      <p:ext uri="{BB962C8B-B14F-4D97-AF65-F5344CB8AC3E}">
        <p14:creationId xmlns:p14="http://schemas.microsoft.com/office/powerpoint/2010/main" val="38942015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724287" y="666498"/>
            <a:ext cx="5279594" cy="4048095"/>
          </a:xfrm>
          <a:prstGeom prst="rect">
            <a:avLst/>
          </a:prstGeom>
        </p:spPr>
      </p:pic>
      <p:sp>
        <p:nvSpPr>
          <p:cNvPr id="2" name="Title 1">
            <a:extLst>
              <a:ext uri="{FF2B5EF4-FFF2-40B4-BE49-F238E27FC236}">
                <a16:creationId xmlns:a16="http://schemas.microsoft.com/office/drawing/2014/main" id="{52FBC5E1-CE30-4DED-8CBC-240ECB21A0ED}"/>
              </a:ext>
            </a:extLst>
          </p:cNvPr>
          <p:cNvSpPr>
            <a:spLocks noGrp="1"/>
          </p:cNvSpPr>
          <p:nvPr>
            <p:ph type="title"/>
          </p:nvPr>
        </p:nvSpPr>
        <p:spPr>
          <a:xfrm>
            <a:off x="838200" y="257632"/>
            <a:ext cx="3505200" cy="817732"/>
          </a:xfrm>
        </p:spPr>
        <p:txBody>
          <a:bodyPr/>
          <a:lstStyle/>
          <a:p>
            <a:r>
              <a:rPr lang="fr-FR" sz="2800" b="1" dirty="0"/>
              <a:t>Introduction</a:t>
            </a:r>
            <a:endParaRPr lang="fr-FR" b="1" dirty="0"/>
          </a:p>
        </p:txBody>
      </p:sp>
      <p:sp>
        <p:nvSpPr>
          <p:cNvPr id="3" name="Content Placeholder 2">
            <a:extLst>
              <a:ext uri="{FF2B5EF4-FFF2-40B4-BE49-F238E27FC236}">
                <a16:creationId xmlns:a16="http://schemas.microsoft.com/office/drawing/2014/main" id="{5C94E94A-A5C6-4185-A962-BB64B92639B9}"/>
              </a:ext>
            </a:extLst>
          </p:cNvPr>
          <p:cNvSpPr>
            <a:spLocks noGrp="1"/>
          </p:cNvSpPr>
          <p:nvPr>
            <p:ph idx="1"/>
          </p:nvPr>
        </p:nvSpPr>
        <p:spPr>
          <a:xfrm>
            <a:off x="463549" y="1087087"/>
            <a:ext cx="3790951" cy="451924"/>
          </a:xfrm>
        </p:spPr>
        <p:txBody>
          <a:bodyPr>
            <a:normAutofit/>
          </a:bodyPr>
          <a:lstStyle/>
          <a:p>
            <a:pPr marL="0" indent="0">
              <a:buNone/>
            </a:pPr>
            <a:r>
              <a:rPr lang="fr-FR" sz="2000" dirty="0"/>
              <a:t>Line-by-line </a:t>
            </a:r>
            <a:r>
              <a:rPr lang="fr-FR" sz="2000" dirty="0" err="1"/>
              <a:t>models</a:t>
            </a:r>
            <a:r>
              <a:rPr lang="fr-FR" sz="2000" dirty="0"/>
              <a:t> are </a:t>
            </a:r>
            <a:r>
              <a:rPr lang="fr-FR" sz="2000" dirty="0" err="1"/>
              <a:t>used</a:t>
            </a:r>
            <a:r>
              <a:rPr lang="fr-FR" sz="2000" dirty="0"/>
              <a:t> </a:t>
            </a:r>
            <a:r>
              <a:rPr lang="fr-FR" sz="2000" dirty="0" smtClean="0"/>
              <a:t>to: </a:t>
            </a:r>
          </a:p>
        </p:txBody>
      </p:sp>
      <p:sp>
        <p:nvSpPr>
          <p:cNvPr id="6" name="TextBox 5">
            <a:extLst>
              <a:ext uri="{FF2B5EF4-FFF2-40B4-BE49-F238E27FC236}">
                <a16:creationId xmlns:a16="http://schemas.microsoft.com/office/drawing/2014/main" id="{EC2A5728-1EF7-40EE-AC74-B474B24CC68F}"/>
              </a:ext>
            </a:extLst>
          </p:cNvPr>
          <p:cNvSpPr txBox="1"/>
          <p:nvPr/>
        </p:nvSpPr>
        <p:spPr>
          <a:xfrm>
            <a:off x="463549" y="3904986"/>
            <a:ext cx="5711825" cy="1938992"/>
          </a:xfrm>
          <a:prstGeom prst="rect">
            <a:avLst/>
          </a:prstGeom>
          <a:noFill/>
        </p:spPr>
        <p:txBody>
          <a:bodyPr wrap="square">
            <a:spAutoFit/>
          </a:bodyPr>
          <a:lstStyle/>
          <a:p>
            <a:pPr marL="0" indent="0">
              <a:buNone/>
            </a:pPr>
            <a:r>
              <a:rPr lang="en-US" sz="2000" dirty="0"/>
              <a:t>High </a:t>
            </a:r>
            <a:r>
              <a:rPr lang="en-US" sz="2000" dirty="0" smtClean="0"/>
              <a:t>accuracy spectra are </a:t>
            </a:r>
            <a:r>
              <a:rPr lang="en-US" sz="2000" dirty="0"/>
              <a:t>required for </a:t>
            </a:r>
          </a:p>
          <a:p>
            <a:pPr marL="342900" indent="-342900">
              <a:buFont typeface="Arial" panose="020B0604020202020204" pitchFamily="34" charset="0"/>
              <a:buChar char="•"/>
            </a:pPr>
            <a:r>
              <a:rPr lang="en-US" sz="2000" dirty="0"/>
              <a:t>M</a:t>
            </a:r>
            <a:r>
              <a:rPr lang="en-US" sz="2000" dirty="0" smtClean="0"/>
              <a:t>ore </a:t>
            </a:r>
            <a:r>
              <a:rPr lang="en-US" sz="2000" dirty="0"/>
              <a:t>accurate radiative transfer modeling (combustion, heat-transfer</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a:t>
            </a:r>
            <a:r>
              <a:rPr lang="en-US" sz="2000" dirty="0" smtClean="0"/>
              <a:t>repare </a:t>
            </a:r>
            <a:r>
              <a:rPr lang="en-US" sz="2000" dirty="0"/>
              <a:t>for new high-resolution instruments (ex: JWST for exoplanet detection</a:t>
            </a:r>
            <a:r>
              <a:rPr lang="en-US" sz="2000" dirty="0" smtClean="0"/>
              <a:t>)</a:t>
            </a:r>
            <a:endParaRPr lang="en-US" sz="2000" dirty="0"/>
          </a:p>
        </p:txBody>
      </p:sp>
      <p:sp>
        <p:nvSpPr>
          <p:cNvPr id="9" name="Rectangle 8"/>
          <p:cNvSpPr/>
          <p:nvPr/>
        </p:nvSpPr>
        <p:spPr>
          <a:xfrm>
            <a:off x="698500" y="1491847"/>
            <a:ext cx="4610100" cy="707886"/>
          </a:xfrm>
          <a:prstGeom prst="rect">
            <a:avLst/>
          </a:prstGeom>
        </p:spPr>
        <p:txBody>
          <a:bodyPr wrap="square">
            <a:spAutoFit/>
          </a:bodyPr>
          <a:lstStyle/>
          <a:p>
            <a:pPr marL="342900" indent="-342900">
              <a:buFont typeface="Arial" panose="020B0604020202020204" pitchFamily="34" charset="0"/>
              <a:buChar char="•"/>
            </a:pPr>
            <a:r>
              <a:rPr lang="fr-FR" sz="2000" b="1" dirty="0" err="1"/>
              <a:t>Tabulate</a:t>
            </a:r>
            <a:r>
              <a:rPr lang="fr-FR" sz="2000" dirty="0"/>
              <a:t> cross-sections / </a:t>
            </a:r>
            <a:r>
              <a:rPr lang="fr-FR" sz="2000" dirty="0" err="1"/>
              <a:t>opacities</a:t>
            </a:r>
            <a:r>
              <a:rPr lang="fr-FR" sz="2000" dirty="0"/>
              <a:t> / extinction coefficients </a:t>
            </a:r>
          </a:p>
        </p:txBody>
      </p:sp>
      <p:sp>
        <p:nvSpPr>
          <p:cNvPr id="10" name="Rectangle 9"/>
          <p:cNvSpPr/>
          <p:nvPr/>
        </p:nvSpPr>
        <p:spPr>
          <a:xfrm>
            <a:off x="698500" y="2224982"/>
            <a:ext cx="5476874" cy="707886"/>
          </a:xfrm>
          <a:prstGeom prst="rect">
            <a:avLst/>
          </a:prstGeom>
        </p:spPr>
        <p:txBody>
          <a:bodyPr wrap="square">
            <a:spAutoFit/>
          </a:bodyPr>
          <a:lstStyle/>
          <a:p>
            <a:pPr marL="285750" indent="-285750">
              <a:buFont typeface="Arial" panose="020B0604020202020204" pitchFamily="34" charset="0"/>
              <a:buChar char="•"/>
            </a:pPr>
            <a:r>
              <a:rPr lang="fr-FR" sz="2000" dirty="0" err="1"/>
              <a:t>Derive</a:t>
            </a:r>
            <a:r>
              <a:rPr lang="fr-FR" sz="2000" dirty="0"/>
              <a:t> </a:t>
            </a:r>
            <a:r>
              <a:rPr lang="fr-FR" sz="2000" b="1" dirty="0" err="1"/>
              <a:t>approximate</a:t>
            </a:r>
            <a:r>
              <a:rPr lang="fr-FR" sz="2000" b="1" dirty="0"/>
              <a:t> </a:t>
            </a:r>
            <a:r>
              <a:rPr lang="fr-FR" sz="2000" b="1" dirty="0" err="1"/>
              <a:t>models</a:t>
            </a:r>
            <a:r>
              <a:rPr lang="fr-FR" sz="2000" b="1" dirty="0"/>
              <a:t> </a:t>
            </a:r>
            <a:r>
              <a:rPr lang="fr-FR" sz="2000" dirty="0"/>
              <a:t>(</a:t>
            </a:r>
            <a:r>
              <a:rPr lang="fr-FR" sz="2000" dirty="0" err="1"/>
              <a:t>e.g</a:t>
            </a:r>
            <a:r>
              <a:rPr lang="fr-FR" sz="2000" dirty="0"/>
              <a:t> : SNB / C-K band </a:t>
            </a:r>
            <a:r>
              <a:rPr lang="fr-FR" sz="2000" dirty="0" err="1"/>
              <a:t>models</a:t>
            </a:r>
            <a:r>
              <a:rPr lang="fr-FR" sz="2000" dirty="0"/>
              <a:t>)</a:t>
            </a:r>
            <a:endParaRPr lang="en-US" sz="2000" dirty="0"/>
          </a:p>
        </p:txBody>
      </p:sp>
      <p:sp>
        <p:nvSpPr>
          <p:cNvPr id="11" name="Rectangle 10"/>
          <p:cNvSpPr/>
          <p:nvPr/>
        </p:nvSpPr>
        <p:spPr>
          <a:xfrm>
            <a:off x="698500" y="2958117"/>
            <a:ext cx="5029200" cy="707886"/>
          </a:xfrm>
          <a:prstGeom prst="rect">
            <a:avLst/>
          </a:prstGeom>
        </p:spPr>
        <p:txBody>
          <a:bodyPr wrap="square">
            <a:spAutoFit/>
          </a:bodyPr>
          <a:lstStyle/>
          <a:p>
            <a:pPr marL="342900" indent="-342900">
              <a:buFont typeface="Arial" panose="020B0604020202020204" pitchFamily="34" charset="0"/>
              <a:buChar char="•"/>
            </a:pPr>
            <a:r>
              <a:rPr lang="en-US" sz="2000" b="1" dirty="0"/>
              <a:t>Direct comparison </a:t>
            </a:r>
            <a:r>
              <a:rPr lang="en-US" sz="2000" dirty="0"/>
              <a:t>with experimental data (ex : fitting laboratory Plasma)</a:t>
            </a:r>
          </a:p>
        </p:txBody>
      </p:sp>
      <p:sp>
        <p:nvSpPr>
          <p:cNvPr id="12" name="Rectangle 11"/>
          <p:cNvSpPr/>
          <p:nvPr/>
        </p:nvSpPr>
        <p:spPr>
          <a:xfrm>
            <a:off x="838200" y="6038652"/>
            <a:ext cx="5237075" cy="461665"/>
          </a:xfrm>
          <a:prstGeom prst="rect">
            <a:avLst/>
          </a:prstGeom>
          <a:ln>
            <a:solidFill>
              <a:schemeClr val="tx1"/>
            </a:solidFill>
          </a:ln>
        </p:spPr>
        <p:txBody>
          <a:bodyPr wrap="none">
            <a:spAutoFit/>
          </a:bodyPr>
          <a:lstStyle/>
          <a:p>
            <a:r>
              <a:rPr lang="en-US" sz="2400" i="1" dirty="0" smtClean="0"/>
              <a:t>Problem: </a:t>
            </a:r>
            <a:r>
              <a:rPr lang="en-US" sz="2400" b="1" i="1" dirty="0"/>
              <a:t>higher accuracy = more lines !</a:t>
            </a:r>
          </a:p>
        </p:txBody>
      </p:sp>
      <p:sp>
        <p:nvSpPr>
          <p:cNvPr id="13" name="Rectangle 12"/>
          <p:cNvSpPr/>
          <p:nvPr/>
        </p:nvSpPr>
        <p:spPr>
          <a:xfrm>
            <a:off x="6792611" y="373082"/>
            <a:ext cx="5142946" cy="400110"/>
          </a:xfrm>
          <a:prstGeom prst="rect">
            <a:avLst/>
          </a:prstGeom>
        </p:spPr>
        <p:txBody>
          <a:bodyPr wrap="none">
            <a:spAutoFit/>
          </a:bodyPr>
          <a:lstStyle/>
          <a:p>
            <a:r>
              <a:rPr lang="en-US" sz="2000" i="1" dirty="0" smtClean="0"/>
              <a:t>Lines needed for 99% accumulated </a:t>
            </a:r>
            <a:r>
              <a:rPr lang="en-US" sz="2000" i="1" dirty="0" err="1" smtClean="0"/>
              <a:t>linestrength</a:t>
            </a:r>
            <a:r>
              <a:rPr lang="en-US" sz="2000" i="1" dirty="0" smtClean="0"/>
              <a:t>:</a:t>
            </a:r>
            <a:endParaRPr lang="en-US" sz="2000" dirty="0"/>
          </a:p>
        </p:txBody>
      </p:sp>
      <p:pic>
        <p:nvPicPr>
          <p:cNvPr id="14" name="Picture 13"/>
          <p:cNvPicPr>
            <a:picLocks noChangeAspect="1"/>
          </p:cNvPicPr>
          <p:nvPr/>
        </p:nvPicPr>
        <p:blipFill>
          <a:blip r:embed="rId4"/>
          <a:stretch>
            <a:fillRect/>
          </a:stretch>
        </p:blipFill>
        <p:spPr>
          <a:xfrm>
            <a:off x="7813016" y="4890834"/>
            <a:ext cx="3481118" cy="1609483"/>
          </a:xfrm>
          <a:prstGeom prst="rect">
            <a:avLst/>
          </a:prstGeom>
        </p:spPr>
      </p:pic>
      <p:sp>
        <p:nvSpPr>
          <p:cNvPr id="15" name="TextBox 14"/>
          <p:cNvSpPr txBox="1"/>
          <p:nvPr/>
        </p:nvSpPr>
        <p:spPr>
          <a:xfrm>
            <a:off x="11772900" y="6388100"/>
            <a:ext cx="301686" cy="369332"/>
          </a:xfrm>
          <a:prstGeom prst="rect">
            <a:avLst/>
          </a:prstGeom>
          <a:noFill/>
        </p:spPr>
        <p:txBody>
          <a:bodyPr wrap="none" rtlCol="0">
            <a:spAutoFit/>
          </a:bodyPr>
          <a:lstStyle/>
          <a:p>
            <a:r>
              <a:rPr lang="en-US" dirty="0" smtClean="0"/>
              <a:t>3</a:t>
            </a:r>
            <a:endParaRPr lang="en-US" dirty="0"/>
          </a:p>
        </p:txBody>
      </p:sp>
    </p:spTree>
    <p:extLst>
      <p:ext uri="{BB962C8B-B14F-4D97-AF65-F5344CB8AC3E}">
        <p14:creationId xmlns:p14="http://schemas.microsoft.com/office/powerpoint/2010/main" val="193849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3251" y="216087"/>
            <a:ext cx="10515600" cy="640715"/>
          </a:xfrm>
        </p:spPr>
        <p:txBody>
          <a:bodyPr>
            <a:normAutofit/>
          </a:bodyPr>
          <a:lstStyle/>
          <a:p>
            <a:r>
              <a:rPr lang="en-US" sz="2800" b="1" dirty="0"/>
              <a:t>Conventional </a:t>
            </a:r>
            <a:r>
              <a:rPr lang="en-US" sz="2800" b="1" dirty="0" smtClean="0"/>
              <a:t>method</a:t>
            </a:r>
            <a:endParaRPr lang="en-US" sz="28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048" y="2172223"/>
            <a:ext cx="4316620" cy="3213421"/>
          </a:xfrm>
          <a:prstGeom prst="rect">
            <a:avLst/>
          </a:prstGeom>
        </p:spPr>
      </p:pic>
      <mc:AlternateContent xmlns:mc="http://schemas.openxmlformats.org/markup-compatibility/2006">
        <mc:Choice xmlns:a14="http://schemas.microsoft.com/office/drawing/2010/main" Requires="a14">
          <p:sp>
            <p:nvSpPr>
              <p:cNvPr id="9" name="Rectangle 8"/>
              <p:cNvSpPr/>
              <p:nvPr/>
            </p:nvSpPr>
            <p:spPr>
              <a:xfrm>
                <a:off x="7454790" y="2239542"/>
                <a:ext cx="2156616" cy="4064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0</m:t>
                          </m:r>
                        </m:sub>
                        <m:sup>
                          <m:r>
                            <a:rPr lang="en-US" i="1">
                              <a:latin typeface="Cambria Math" panose="02040503050406030204" pitchFamily="18" charset="0"/>
                            </a:rPr>
                            <m:t>𝑖</m:t>
                          </m:r>
                        </m:sup>
                      </m:sSubSup>
                      <m:r>
                        <a:rPr lang="en-US" i="1">
                          <a:latin typeface="Cambria Math" panose="02040503050406030204" pitchFamily="18" charset="0"/>
                        </a:rPr>
                        <m:t>𝑔</m:t>
                      </m:r>
                      <m:d>
                        <m:dPr>
                          <m:ctrlPr>
                            <a:rPr lang="en-US" i="1">
                              <a:latin typeface="Cambria Math" panose="02040503050406030204" pitchFamily="18" charset="0"/>
                            </a:rPr>
                          </m:ctrlPr>
                        </m:dPr>
                        <m:e>
                          <m:r>
                            <m:rPr>
                              <m:sty m:val="p"/>
                            </m:rPr>
                            <a:rPr lang="el-GR" i="1">
                              <a:latin typeface="Cambria Math" panose="02040503050406030204" pitchFamily="18" charset="0"/>
                            </a:rPr>
                            <m:t>ν</m:t>
                          </m:r>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l-GR" i="1">
                                  <a:latin typeface="Cambria Math" panose="02040503050406030204" pitchFamily="18" charset="0"/>
                                </a:rPr>
                                <m:t>ν</m:t>
                              </m:r>
                            </m:e>
                            <m:sub>
                              <m:r>
                                <a:rPr lang="en-US" i="1">
                                  <a:latin typeface="Cambria Math" panose="02040503050406030204" pitchFamily="18" charset="0"/>
                                </a:rPr>
                                <m:t>0</m:t>
                              </m:r>
                            </m:sub>
                            <m:sup>
                              <m:r>
                                <a:rPr lang="en-US" i="1">
                                  <a:latin typeface="Cambria Math" panose="02040503050406030204" pitchFamily="18" charset="0"/>
                                </a:rPr>
                                <m:t>𝑖</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𝐺</m:t>
                              </m:r>
                            </m:sub>
                            <m:sup>
                              <m:r>
                                <a:rPr lang="en-US" i="1">
                                  <a:latin typeface="Cambria Math" panose="02040503050406030204" pitchFamily="18" charset="0"/>
                                </a:rPr>
                                <m:t>𝑖</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𝐿</m:t>
                              </m:r>
                            </m:sub>
                            <m:sup>
                              <m:r>
                                <a:rPr lang="en-US" i="1">
                                  <a:latin typeface="Cambria Math" panose="02040503050406030204" pitchFamily="18" charset="0"/>
                                </a:rPr>
                                <m:t>𝑖</m:t>
                              </m:r>
                            </m:sup>
                          </m:sSubSup>
                        </m:e>
                      </m:d>
                    </m:oMath>
                  </m:oMathPara>
                </a14:m>
                <a:endParaRPr lang="en-US" dirty="0"/>
              </a:p>
            </p:txBody>
          </p:sp>
        </mc:Choice>
        <mc:Fallback>
          <p:sp>
            <p:nvSpPr>
              <p:cNvPr id="9" name="Rectangle 8"/>
              <p:cNvSpPr>
                <a:spLocks noRot="1" noChangeAspect="1" noMove="1" noResize="1" noEditPoints="1" noAdjustHandles="1" noChangeArrowheads="1" noChangeShapeType="1" noTextEdit="1"/>
              </p:cNvSpPr>
              <p:nvPr/>
            </p:nvSpPr>
            <p:spPr>
              <a:xfrm>
                <a:off x="7454790" y="2239542"/>
                <a:ext cx="2156616" cy="406458"/>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7454790" y="3727041"/>
                <a:ext cx="635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m:t>
                      </m:r>
                      <m:d>
                        <m:dPr>
                          <m:ctrlPr>
                            <a:rPr lang="en-US" i="1">
                              <a:latin typeface="Cambria Math" panose="02040503050406030204" pitchFamily="18" charset="0"/>
                            </a:rPr>
                          </m:ctrlPr>
                        </m:dPr>
                        <m:e>
                          <m:r>
                            <m:rPr>
                              <m:sty m:val="p"/>
                            </m:rPr>
                            <a:rPr lang="el-GR" i="1">
                              <a:latin typeface="Cambria Math" panose="02040503050406030204" pitchFamily="18" charset="0"/>
                            </a:rPr>
                            <m:t>ν</m:t>
                          </m:r>
                        </m:e>
                      </m:d>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7454790" y="3727041"/>
                <a:ext cx="635237" cy="369332"/>
              </a:xfrm>
              <a:prstGeom prst="rect">
                <a:avLst/>
              </a:prstGeom>
              <a:blipFill>
                <a:blip r:embed="rId5"/>
                <a:stretch>
                  <a:fillRect/>
                </a:stretch>
              </a:blipFill>
            </p:spPr>
            <p:txBody>
              <a:bodyPr/>
              <a:lstStyle/>
              <a:p>
                <a:r>
                  <a:rPr lang="en-US">
                    <a:noFill/>
                  </a:rPr>
                  <a:t> </a:t>
                </a:r>
              </a:p>
            </p:txBody>
          </p:sp>
        </mc:Fallback>
      </mc:AlternateContent>
      <p:cxnSp>
        <p:nvCxnSpPr>
          <p:cNvPr id="8" name="Straight Arrow Connector 7"/>
          <p:cNvCxnSpPr/>
          <p:nvPr/>
        </p:nvCxnSpPr>
        <p:spPr>
          <a:xfrm>
            <a:off x="776277" y="2671632"/>
            <a:ext cx="0" cy="13418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Rectangle 13"/>
              <p:cNvSpPr/>
              <p:nvPr/>
            </p:nvSpPr>
            <p:spPr>
              <a:xfrm>
                <a:off x="7454790" y="1789426"/>
                <a:ext cx="4634239" cy="400110"/>
              </a:xfrm>
              <a:prstGeom prst="rect">
                <a:avLst/>
              </a:prstGeom>
            </p:spPr>
            <p:txBody>
              <a:bodyPr wrap="square">
                <a:spAutoFit/>
              </a:bodyPr>
              <a:lstStyle/>
              <a:p>
                <a:r>
                  <a:rPr lang="en-US" sz="2000" i="1" dirty="0"/>
                  <a:t>Calculate Voigt profile for each line </a:t>
                </a:r>
                <a14:m>
                  <m:oMath xmlns:m="http://schemas.openxmlformats.org/officeDocument/2006/math">
                    <m:r>
                      <a:rPr lang="en-US" sz="2000" i="1">
                        <a:latin typeface="Cambria Math" panose="02040503050406030204" pitchFamily="18" charset="0"/>
                      </a:rPr>
                      <m:t>𝑖</m:t>
                    </m:r>
                  </m:oMath>
                </a14:m>
                <a:r>
                  <a:rPr lang="en-US" sz="2000" i="1" dirty="0"/>
                  <a:t>:</a:t>
                </a:r>
              </a:p>
            </p:txBody>
          </p:sp>
        </mc:Choice>
        <mc:Fallback>
          <p:sp>
            <p:nvSpPr>
              <p:cNvPr id="14" name="Rectangle 13"/>
              <p:cNvSpPr>
                <a:spLocks noRot="1" noChangeAspect="1" noMove="1" noResize="1" noEditPoints="1" noAdjustHandles="1" noChangeArrowheads="1" noChangeShapeType="1" noTextEdit="1"/>
              </p:cNvSpPr>
              <p:nvPr/>
            </p:nvSpPr>
            <p:spPr>
              <a:xfrm>
                <a:off x="7454790" y="1789426"/>
                <a:ext cx="4634239" cy="400110"/>
              </a:xfrm>
              <a:prstGeom prst="rect">
                <a:avLst/>
              </a:prstGeom>
              <a:blipFill>
                <a:blip r:embed="rId6"/>
                <a:stretch>
                  <a:fillRect l="-1447" t="-9231" b="-2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776277" y="5525647"/>
                <a:ext cx="3098348"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m:t>
                      </m:r>
                      <m:d>
                        <m:dPr>
                          <m:ctrlPr>
                            <a:rPr lang="en-US" i="1">
                              <a:latin typeface="Cambria Math" panose="02040503050406030204" pitchFamily="18" charset="0"/>
                            </a:rPr>
                          </m:ctrlPr>
                        </m:dPr>
                        <m:e>
                          <m:r>
                            <m:rPr>
                              <m:sty m:val="p"/>
                            </m:rPr>
                            <a:rPr lang="el-GR" i="1">
                              <a:latin typeface="Cambria Math" panose="02040503050406030204" pitchFamily="18" charset="0"/>
                            </a:rPr>
                            <m:t>ν</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0</m:t>
                              </m:r>
                            </m:sub>
                            <m:sup>
                              <m:r>
                                <a:rPr lang="en-US" i="1">
                                  <a:latin typeface="Cambria Math" panose="02040503050406030204" pitchFamily="18" charset="0"/>
                                </a:rPr>
                                <m:t>𝑖</m:t>
                              </m:r>
                            </m:sup>
                          </m:sSubSup>
                          <m:r>
                            <a:rPr lang="en-US" i="1">
                              <a:latin typeface="Cambria Math" panose="02040503050406030204" pitchFamily="18" charset="0"/>
                            </a:rPr>
                            <m:t>𝑔</m:t>
                          </m:r>
                          <m:d>
                            <m:dPr>
                              <m:ctrlPr>
                                <a:rPr lang="en-US" i="1">
                                  <a:latin typeface="Cambria Math" panose="02040503050406030204" pitchFamily="18" charset="0"/>
                                </a:rPr>
                              </m:ctrlPr>
                            </m:dPr>
                            <m:e>
                              <m:r>
                                <m:rPr>
                                  <m:sty m:val="p"/>
                                </m:rPr>
                                <a:rPr lang="el-GR" i="1">
                                  <a:latin typeface="Cambria Math" panose="02040503050406030204" pitchFamily="18" charset="0"/>
                                </a:rPr>
                                <m:t>ν</m:t>
                              </m:r>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l-GR" i="1">
                                      <a:latin typeface="Cambria Math" panose="02040503050406030204" pitchFamily="18" charset="0"/>
                                    </a:rPr>
                                    <m:t>ν</m:t>
                                  </m:r>
                                </m:e>
                                <m:sub>
                                  <m:r>
                                    <a:rPr lang="en-US" i="1">
                                      <a:latin typeface="Cambria Math" panose="02040503050406030204" pitchFamily="18" charset="0"/>
                                    </a:rPr>
                                    <m:t>0</m:t>
                                  </m:r>
                                </m:sub>
                                <m:sup>
                                  <m:r>
                                    <a:rPr lang="en-US" i="1">
                                      <a:latin typeface="Cambria Math" panose="02040503050406030204" pitchFamily="18" charset="0"/>
                                    </a:rPr>
                                    <m:t>𝑖</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𝐺</m:t>
                                  </m:r>
                                </m:sub>
                                <m:sup>
                                  <m:r>
                                    <a:rPr lang="en-US" i="1">
                                      <a:latin typeface="Cambria Math" panose="02040503050406030204" pitchFamily="18" charset="0"/>
                                    </a:rPr>
                                    <m:t>𝑖</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𝐿</m:t>
                                  </m:r>
                                </m:sub>
                                <m:sup>
                                  <m:r>
                                    <a:rPr lang="en-US" i="1">
                                      <a:latin typeface="Cambria Math" panose="02040503050406030204" pitchFamily="18" charset="0"/>
                                    </a:rPr>
                                    <m:t>𝑖</m:t>
                                  </m:r>
                                </m:sup>
                              </m:sSubSup>
                            </m:e>
                          </m:d>
                        </m:e>
                      </m:nary>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776277" y="5525647"/>
                <a:ext cx="3098348" cy="6722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p:cNvSpPr/>
              <p:nvPr/>
            </p:nvSpPr>
            <p:spPr>
              <a:xfrm>
                <a:off x="2984253" y="6069083"/>
                <a:ext cx="3209597" cy="461665"/>
              </a:xfrm>
              <a:prstGeom prst="rect">
                <a:avLst/>
              </a:prstGeom>
            </p:spPr>
            <p:txBody>
              <a:bodyPr wrap="none">
                <a:spAutoFit/>
              </a:bodyPr>
              <a:lstStyle/>
              <a:p>
                <a:r>
                  <a:rPr lang="en-US" sz="2400" dirty="0"/>
                  <a:t>→ Scaling </a:t>
                </a:r>
                <a14:m>
                  <m:oMath xmlns:m="http://schemas.openxmlformats.org/officeDocument/2006/math">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𝑙𝑖𝑛𝑒𝑠</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m:rPr>
                            <m:sty m:val="p"/>
                          </m:rPr>
                          <a:rPr lang="el-GR" sz="2400" i="1">
                            <a:latin typeface="Cambria Math" panose="02040503050406030204" pitchFamily="18" charset="0"/>
                          </a:rPr>
                          <m:t>ν</m:t>
                        </m:r>
                      </m:sub>
                    </m:sSub>
                  </m:oMath>
                </a14:m>
                <a:endParaRPr lang="en-US" sz="2400" dirty="0"/>
              </a:p>
            </p:txBody>
          </p:sp>
        </mc:Choice>
        <mc:Fallback>
          <p:sp>
            <p:nvSpPr>
              <p:cNvPr id="15" name="Rectangle 14"/>
              <p:cNvSpPr>
                <a:spLocks noRot="1" noChangeAspect="1" noMove="1" noResize="1" noEditPoints="1" noAdjustHandles="1" noChangeArrowheads="1" noChangeShapeType="1" noTextEdit="1"/>
              </p:cNvSpPr>
              <p:nvPr/>
            </p:nvSpPr>
            <p:spPr>
              <a:xfrm>
                <a:off x="2984253" y="6069083"/>
                <a:ext cx="3209597" cy="461665"/>
              </a:xfrm>
              <a:prstGeom prst="rect">
                <a:avLst/>
              </a:prstGeom>
              <a:blipFill>
                <a:blip r:embed="rId8"/>
                <a:stretch>
                  <a:fillRect l="-3042" t="-10667" b="-30667"/>
                </a:stretch>
              </a:blipFill>
            </p:spPr>
            <p:txBody>
              <a:bodyPr/>
              <a:lstStyle/>
              <a:p>
                <a:r>
                  <a:rPr lang="en-US">
                    <a:noFill/>
                  </a:rPr>
                  <a:t> </a:t>
                </a:r>
              </a:p>
            </p:txBody>
          </p:sp>
        </mc:Fallback>
      </mc:AlternateContent>
      <p:sp>
        <p:nvSpPr>
          <p:cNvPr id="19" name="Rectangle 18"/>
          <p:cNvSpPr/>
          <p:nvPr/>
        </p:nvSpPr>
        <p:spPr>
          <a:xfrm>
            <a:off x="6473376" y="5385645"/>
            <a:ext cx="5411657" cy="461665"/>
          </a:xfrm>
          <a:prstGeom prst="rect">
            <a:avLst/>
          </a:prstGeom>
          <a:ln>
            <a:solidFill>
              <a:schemeClr val="tx1"/>
            </a:solidFill>
          </a:ln>
        </p:spPr>
        <p:txBody>
          <a:bodyPr wrap="square">
            <a:spAutoFit/>
          </a:bodyPr>
          <a:lstStyle/>
          <a:p>
            <a:pPr algn="ctr"/>
            <a:r>
              <a:rPr lang="en-US" sz="2400" i="1" dirty="0"/>
              <a:t>Problem: </a:t>
            </a:r>
            <a:r>
              <a:rPr lang="en-US" sz="2400" b="1" i="1" dirty="0"/>
              <a:t>more lines = slower synthesis!</a:t>
            </a:r>
          </a:p>
        </p:txBody>
      </p:sp>
      <p:sp>
        <p:nvSpPr>
          <p:cNvPr id="13" name="TextBox 12"/>
          <p:cNvSpPr txBox="1"/>
          <p:nvPr/>
        </p:nvSpPr>
        <p:spPr>
          <a:xfrm>
            <a:off x="11772900" y="6388100"/>
            <a:ext cx="301686" cy="369332"/>
          </a:xfrm>
          <a:prstGeom prst="rect">
            <a:avLst/>
          </a:prstGeom>
          <a:noFill/>
        </p:spPr>
        <p:txBody>
          <a:bodyPr wrap="none" rtlCol="0">
            <a:spAutoFit/>
          </a:bodyPr>
          <a:lstStyle/>
          <a:p>
            <a:r>
              <a:rPr lang="en-US" dirty="0"/>
              <a:t>4</a:t>
            </a:r>
          </a:p>
        </p:txBody>
      </p:sp>
      <p:sp>
        <p:nvSpPr>
          <p:cNvPr id="16" name="Rectangle 15"/>
          <p:cNvSpPr/>
          <p:nvPr/>
        </p:nvSpPr>
        <p:spPr>
          <a:xfrm>
            <a:off x="6762811" y="5947322"/>
            <a:ext cx="4831884" cy="830997"/>
          </a:xfrm>
          <a:prstGeom prst="rect">
            <a:avLst/>
          </a:prstGeom>
          <a:ln>
            <a:noFill/>
          </a:ln>
        </p:spPr>
        <p:txBody>
          <a:bodyPr wrap="square">
            <a:spAutoFit/>
          </a:bodyPr>
          <a:lstStyle/>
          <a:p>
            <a:pPr marL="342900" indent="-342900" algn="ctr">
              <a:buFont typeface="Arial" panose="020B0604020202020204" pitchFamily="34" charset="0"/>
              <a:buChar char="•"/>
            </a:pPr>
            <a:r>
              <a:rPr lang="en-US" sz="2400" dirty="0" smtClean="0"/>
              <a:t>Truncation: tradeoff between performance and accuracy</a:t>
            </a:r>
            <a:endParaRPr lang="en-US" sz="2400" b="1" dirty="0"/>
          </a:p>
        </p:txBody>
      </p:sp>
      <p:grpSp>
        <p:nvGrpSpPr>
          <p:cNvPr id="32" name="Group 31"/>
          <p:cNvGrpSpPr/>
          <p:nvPr/>
        </p:nvGrpSpPr>
        <p:grpSpPr>
          <a:xfrm>
            <a:off x="45634" y="902707"/>
            <a:ext cx="7409156" cy="778223"/>
            <a:chOff x="45634" y="1100104"/>
            <a:chExt cx="7409156" cy="778223"/>
          </a:xfrm>
        </p:grpSpPr>
        <p:sp>
          <p:nvSpPr>
            <p:cNvPr id="25" name="Right Arrow 24"/>
            <p:cNvSpPr/>
            <p:nvPr/>
          </p:nvSpPr>
          <p:spPr>
            <a:xfrm>
              <a:off x="45635" y="1238586"/>
              <a:ext cx="1056486" cy="480683"/>
            </a:xfrm>
            <a:prstGeom prst="rightArrow">
              <a:avLst>
                <a:gd name="adj1" fmla="val 63210"/>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6803103" y="1238586"/>
              <a:ext cx="651687" cy="480683"/>
            </a:xfrm>
            <a:prstGeom prst="rightArrow">
              <a:avLst>
                <a:gd name="adj1" fmla="val 63210"/>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AD58E-43C5-4040-9DEC-EB97D3565B1C}"/>
                </a:ext>
              </a:extLst>
            </p:cNvPr>
            <p:cNvSpPr/>
            <p:nvPr/>
          </p:nvSpPr>
          <p:spPr>
            <a:xfrm>
              <a:off x="1090805" y="1120681"/>
              <a:ext cx="2104103" cy="75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Calulate</a:t>
              </a:r>
              <a:r>
                <a:rPr lang="fr-FR" dirty="0" smtClean="0"/>
                <a:t> </a:t>
              </a:r>
              <a:r>
                <a:rPr lang="fr-FR" dirty="0" err="1" smtClean="0"/>
                <a:t>linstengths</a:t>
              </a:r>
              <a:r>
                <a:rPr lang="fr-FR" dirty="0" smtClean="0"/>
                <a:t> &amp; </a:t>
              </a:r>
              <a:r>
                <a:rPr lang="fr-FR" dirty="0" err="1" smtClean="0"/>
                <a:t>widths</a:t>
              </a:r>
              <a:endParaRPr lang="fr-FR" dirty="0"/>
            </a:p>
          </p:txBody>
        </p:sp>
        <p:sp>
          <p:nvSpPr>
            <p:cNvPr id="20" name="Rectangle 19">
              <a:extLst>
                <a:ext uri="{FF2B5EF4-FFF2-40B4-BE49-F238E27FC236}">
                  <a16:creationId xmlns:a16="http://schemas.microsoft.com/office/drawing/2014/main" id="{3B2AD58E-43C5-4040-9DEC-EB97D3565B1C}"/>
                </a:ext>
              </a:extLst>
            </p:cNvPr>
            <p:cNvSpPr/>
            <p:nvPr/>
          </p:nvSpPr>
          <p:spPr>
            <a:xfrm>
              <a:off x="4699000" y="1100104"/>
              <a:ext cx="2104103" cy="75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Apply</a:t>
              </a:r>
              <a:r>
                <a:rPr lang="fr-FR" dirty="0" smtClean="0"/>
                <a:t> </a:t>
              </a:r>
              <a:r>
                <a:rPr lang="fr-FR" dirty="0" err="1" smtClean="0"/>
                <a:t>broadening</a:t>
              </a:r>
              <a:endParaRPr lang="fr-FR" dirty="0"/>
            </a:p>
          </p:txBody>
        </p:sp>
        <p:sp>
          <p:nvSpPr>
            <p:cNvPr id="5" name="TextBox 4"/>
            <p:cNvSpPr txBox="1"/>
            <p:nvPr/>
          </p:nvSpPr>
          <p:spPr>
            <a:xfrm>
              <a:off x="45634" y="1269953"/>
              <a:ext cx="984950" cy="369332"/>
            </a:xfrm>
            <a:prstGeom prst="rect">
              <a:avLst/>
            </a:prstGeom>
            <a:noFill/>
            <a:ln>
              <a:noFill/>
            </a:ln>
          </p:spPr>
          <p:txBody>
            <a:bodyPr wrap="none" rtlCol="0">
              <a:spAutoFit/>
            </a:bodyPr>
            <a:lstStyle/>
            <a:p>
              <a:r>
                <a:rPr lang="en-US" dirty="0" smtClean="0"/>
                <a:t>T, p, x, …</a:t>
              </a:r>
              <a:endParaRPr lang="en-US" dirty="0"/>
            </a:p>
          </p:txBody>
        </p:sp>
        <p:sp>
          <p:nvSpPr>
            <p:cNvPr id="12" name="Right Arrow 11"/>
            <p:cNvSpPr/>
            <p:nvPr/>
          </p:nvSpPr>
          <p:spPr>
            <a:xfrm>
              <a:off x="3194908" y="1238586"/>
              <a:ext cx="1504092" cy="480683"/>
            </a:xfrm>
            <a:prstGeom prst="rightArrow">
              <a:avLst>
                <a:gd name="adj1" fmla="val 63210"/>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Rectangle 21"/>
                <p:cNvSpPr/>
                <p:nvPr/>
              </p:nvSpPr>
              <p:spPr>
                <a:xfrm>
                  <a:off x="3248426" y="1305301"/>
                  <a:ext cx="1213794" cy="322139"/>
                </a:xfrm>
                <a:prstGeom prst="rect">
                  <a:avLst/>
                </a:prstGeom>
              </p:spPr>
              <p:txBody>
                <a:bodyPr wrap="none">
                  <a:spAutoFit/>
                </a:bodyPr>
                <a:lstStyle/>
                <a:p>
                  <a14:m>
                    <m:oMath xmlns:m="http://schemas.openxmlformats.org/officeDocument/2006/math">
                      <m:sSubSup>
                        <m:sSubSupPr>
                          <m:ctrlPr>
                            <a:rPr lang="en-US" sz="1400" i="1" smtClean="0">
                              <a:solidFill>
                                <a:schemeClr val="tx1"/>
                              </a:solidFill>
                              <a:latin typeface="Cambria Math" panose="02040503050406030204" pitchFamily="18" charset="0"/>
                            </a:rPr>
                          </m:ctrlPr>
                        </m:sSubSupPr>
                        <m:e>
                          <m:r>
                            <m:rPr>
                              <m:sty m:val="p"/>
                            </m:rPr>
                            <a:rPr lang="el-GR" sz="1400" i="1">
                              <a:solidFill>
                                <a:schemeClr val="tx1"/>
                              </a:solidFill>
                              <a:latin typeface="Cambria Math" panose="02040503050406030204" pitchFamily="18" charset="0"/>
                            </a:rPr>
                            <m:t>ν</m:t>
                          </m:r>
                        </m:e>
                        <m:sub>
                          <m:r>
                            <a:rPr lang="en-US" sz="1400" i="1">
                              <a:solidFill>
                                <a:schemeClr val="tx1"/>
                              </a:solidFill>
                              <a:latin typeface="Cambria Math" panose="02040503050406030204" pitchFamily="18" charset="0"/>
                            </a:rPr>
                            <m:t>0</m:t>
                          </m:r>
                        </m:sub>
                        <m:sup>
                          <m:r>
                            <a:rPr lang="en-US" sz="1400" i="1">
                              <a:solidFill>
                                <a:schemeClr val="tx1"/>
                              </a:solidFill>
                              <a:latin typeface="Cambria Math" panose="02040503050406030204" pitchFamily="18" charset="0"/>
                            </a:rPr>
                            <m:t>𝑖</m:t>
                          </m:r>
                        </m:sup>
                      </m:sSubSup>
                    </m:oMath>
                  </a14:m>
                  <a:r>
                    <a:rPr lang="en-US" sz="1400" i="1" dirty="0">
                      <a:solidFill>
                        <a:schemeClr val="tx1"/>
                      </a:solidFill>
                    </a:rPr>
                    <a:t>, </a:t>
                  </a:r>
                  <a14:m>
                    <m:oMath xmlns:m="http://schemas.openxmlformats.org/officeDocument/2006/math">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𝑆</m:t>
                          </m:r>
                        </m:e>
                        <m:sub>
                          <m:r>
                            <a:rPr lang="en-US" sz="1400" i="1">
                              <a:solidFill>
                                <a:schemeClr val="tx1"/>
                              </a:solidFill>
                              <a:latin typeface="Cambria Math" panose="02040503050406030204" pitchFamily="18" charset="0"/>
                            </a:rPr>
                            <m:t>0</m:t>
                          </m:r>
                        </m:sub>
                        <m:sup>
                          <m:r>
                            <a:rPr lang="en-US" sz="1400" i="1">
                              <a:solidFill>
                                <a:schemeClr val="tx1"/>
                              </a:solidFill>
                              <a:latin typeface="Cambria Math" panose="02040503050406030204" pitchFamily="18" charset="0"/>
                            </a:rPr>
                            <m:t>𝑖</m:t>
                          </m:r>
                        </m:sup>
                      </m:sSubSup>
                    </m:oMath>
                  </a14:m>
                  <a:r>
                    <a:rPr lang="en-US" sz="1400" i="1" dirty="0">
                      <a:solidFill>
                        <a:schemeClr val="tx1"/>
                      </a:solidFill>
                    </a:rPr>
                    <a:t>, </a:t>
                  </a:r>
                  <a14:m>
                    <m:oMath xmlns:m="http://schemas.openxmlformats.org/officeDocument/2006/math">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𝑤</m:t>
                          </m:r>
                        </m:e>
                        <m:sub>
                          <m:r>
                            <a:rPr lang="en-US" sz="1400" i="1">
                              <a:solidFill>
                                <a:schemeClr val="tx1"/>
                              </a:solidFill>
                              <a:latin typeface="Cambria Math" panose="02040503050406030204" pitchFamily="18" charset="0"/>
                            </a:rPr>
                            <m:t>𝐺</m:t>
                          </m:r>
                        </m:sub>
                        <m:sup>
                          <m:r>
                            <a:rPr lang="en-US" sz="1400" i="1">
                              <a:solidFill>
                                <a:schemeClr val="tx1"/>
                              </a:solidFill>
                              <a:latin typeface="Cambria Math" panose="02040503050406030204" pitchFamily="18" charset="0"/>
                            </a:rPr>
                            <m:t>𝑖</m:t>
                          </m:r>
                        </m:sup>
                      </m:sSubSup>
                    </m:oMath>
                  </a14:m>
                  <a:r>
                    <a:rPr lang="en-US" sz="1400" i="1" dirty="0">
                      <a:solidFill>
                        <a:schemeClr val="tx1"/>
                      </a:solidFill>
                    </a:rPr>
                    <a:t>, </a:t>
                  </a:r>
                  <a14:m>
                    <m:oMath xmlns:m="http://schemas.openxmlformats.org/officeDocument/2006/math">
                      <m:sSubSup>
                        <m:sSubSupPr>
                          <m:ctrlPr>
                            <a:rPr lang="en-US" sz="1400" i="1">
                              <a:solidFill>
                                <a:schemeClr val="tx1"/>
                              </a:solidFill>
                              <a:latin typeface="Cambria Math" panose="02040503050406030204" pitchFamily="18" charset="0"/>
                            </a:rPr>
                          </m:ctrlPr>
                        </m:sSubSupPr>
                        <m:e>
                          <m:r>
                            <a:rPr lang="en-US" sz="1400" i="1">
                              <a:solidFill>
                                <a:schemeClr val="tx1"/>
                              </a:solidFill>
                              <a:latin typeface="Cambria Math" panose="02040503050406030204" pitchFamily="18" charset="0"/>
                            </a:rPr>
                            <m:t>𝑤</m:t>
                          </m:r>
                        </m:e>
                        <m:sub>
                          <m:r>
                            <a:rPr lang="en-US" sz="1400" i="1">
                              <a:solidFill>
                                <a:schemeClr val="tx1"/>
                              </a:solidFill>
                              <a:latin typeface="Cambria Math" panose="02040503050406030204" pitchFamily="18" charset="0"/>
                            </a:rPr>
                            <m:t>𝐿</m:t>
                          </m:r>
                        </m:sub>
                        <m:sup>
                          <m:r>
                            <a:rPr lang="en-US" sz="1400" i="1">
                              <a:solidFill>
                                <a:schemeClr val="tx1"/>
                              </a:solidFill>
                              <a:latin typeface="Cambria Math" panose="02040503050406030204" pitchFamily="18" charset="0"/>
                            </a:rPr>
                            <m:t>𝑖</m:t>
                          </m:r>
                        </m:sup>
                      </m:sSubSup>
                    </m:oMath>
                  </a14:m>
                  <a:endParaRPr lang="en-US" sz="1400" dirty="0">
                    <a:solidFill>
                      <a:schemeClr val="bg1"/>
                    </a:solidFill>
                  </a:endParaRPr>
                </a:p>
              </p:txBody>
            </p:sp>
          </mc:Choice>
          <mc:Fallback>
            <p:sp>
              <p:nvSpPr>
                <p:cNvPr id="22" name="Rectangle 21"/>
                <p:cNvSpPr>
                  <a:spLocks noRot="1" noChangeAspect="1" noMove="1" noResize="1" noEditPoints="1" noAdjustHandles="1" noChangeArrowheads="1" noChangeShapeType="1" noTextEdit="1"/>
                </p:cNvSpPr>
                <p:nvPr/>
              </p:nvSpPr>
              <p:spPr>
                <a:xfrm>
                  <a:off x="3248426" y="1305301"/>
                  <a:ext cx="1213794" cy="322139"/>
                </a:xfrm>
                <a:prstGeom prst="rect">
                  <a:avLst/>
                </a:prstGeom>
                <a:blipFill>
                  <a:blip r:embed="rId9"/>
                  <a:stretch>
                    <a:fillRect b="-188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p:cNvSpPr/>
                <p:nvPr/>
              </p:nvSpPr>
              <p:spPr>
                <a:xfrm>
                  <a:off x="6803103" y="1330395"/>
                  <a:ext cx="5333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𝐼</m:t>
                        </m:r>
                        <m:d>
                          <m:dPr>
                            <m:ctrlPr>
                              <a:rPr lang="en-US" sz="1400" i="1">
                                <a:latin typeface="Cambria Math" panose="02040503050406030204" pitchFamily="18" charset="0"/>
                              </a:rPr>
                            </m:ctrlPr>
                          </m:dPr>
                          <m:e>
                            <m:r>
                              <m:rPr>
                                <m:sty m:val="p"/>
                              </m:rPr>
                              <a:rPr lang="el-GR" sz="1400" i="1">
                                <a:latin typeface="Cambria Math" panose="02040503050406030204" pitchFamily="18" charset="0"/>
                              </a:rPr>
                              <m:t>ν</m:t>
                            </m:r>
                          </m:e>
                        </m:d>
                      </m:oMath>
                    </m:oMathPara>
                  </a14:m>
                  <a:endParaRPr lang="en-US" sz="1400" dirty="0"/>
                </a:p>
              </p:txBody>
            </p:sp>
          </mc:Choice>
          <mc:Fallback>
            <p:sp>
              <p:nvSpPr>
                <p:cNvPr id="23" name="Rectangle 22"/>
                <p:cNvSpPr>
                  <a:spLocks noRot="1" noChangeAspect="1" noMove="1" noResize="1" noEditPoints="1" noAdjustHandles="1" noChangeArrowheads="1" noChangeShapeType="1" noTextEdit="1"/>
                </p:cNvSpPr>
                <p:nvPr/>
              </p:nvSpPr>
              <p:spPr>
                <a:xfrm>
                  <a:off x="6803103" y="1330395"/>
                  <a:ext cx="533351" cy="307777"/>
                </a:xfrm>
                <a:prstGeom prst="rect">
                  <a:avLst/>
                </a:prstGeom>
                <a:blipFill>
                  <a:blip r:embed="rId10"/>
                  <a:stretch>
                    <a:fillRect/>
                  </a:stretch>
                </a:blipFill>
              </p:spPr>
              <p:txBody>
                <a:bodyPr/>
                <a:lstStyle/>
                <a:p>
                  <a:r>
                    <a:rPr lang="en-US">
                      <a:noFill/>
                    </a:rPr>
                    <a:t> </a:t>
                  </a:r>
                </a:p>
              </p:txBody>
            </p:sp>
          </mc:Fallback>
        </mc:AlternateContent>
      </p:grpSp>
      <p:sp>
        <p:nvSpPr>
          <p:cNvPr id="33" name="Down Arrow 32"/>
          <p:cNvSpPr/>
          <p:nvPr/>
        </p:nvSpPr>
        <p:spPr>
          <a:xfrm rot="10800000">
            <a:off x="1285606" y="1703713"/>
            <a:ext cx="1714500" cy="411088"/>
          </a:xfrm>
          <a:prstGeom prst="downArrow">
            <a:avLst>
              <a:gd name="adj1" fmla="val 65555"/>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Down Arrow 33"/>
          <p:cNvSpPr/>
          <p:nvPr/>
        </p:nvSpPr>
        <p:spPr>
          <a:xfrm rot="10800000">
            <a:off x="5632720" y="1692708"/>
            <a:ext cx="348172" cy="369332"/>
          </a:xfrm>
          <a:prstGeom prst="downArrow">
            <a:avLst>
              <a:gd name="adj1" fmla="val 52615"/>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Rectangle 34"/>
              <p:cNvSpPr/>
              <p:nvPr/>
            </p:nvSpPr>
            <p:spPr>
              <a:xfrm>
                <a:off x="5632720" y="1725062"/>
                <a:ext cx="34817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rPr>
                        <m:t>ν</m:t>
                      </m:r>
                    </m:oMath>
                  </m:oMathPara>
                </a14:m>
                <a:endParaRPr lang="en-US" dirty="0"/>
              </a:p>
            </p:txBody>
          </p:sp>
        </mc:Choice>
        <mc:Fallback>
          <p:sp>
            <p:nvSpPr>
              <p:cNvPr id="35" name="Rectangle 34"/>
              <p:cNvSpPr>
                <a:spLocks noRot="1" noChangeAspect="1" noMove="1" noResize="1" noEditPoints="1" noAdjustHandles="1" noChangeArrowheads="1" noChangeShapeType="1" noTextEdit="1"/>
              </p:cNvSpPr>
              <p:nvPr/>
            </p:nvSpPr>
            <p:spPr>
              <a:xfrm>
                <a:off x="5632720" y="1725062"/>
                <a:ext cx="348172" cy="369332"/>
              </a:xfrm>
              <a:prstGeom prst="rect">
                <a:avLst/>
              </a:prstGeom>
              <a:blipFill>
                <a:blip r:embed="rId11"/>
                <a:stretch>
                  <a:fillRect/>
                </a:stretch>
              </a:blipFill>
            </p:spPr>
            <p:txBody>
              <a:bodyPr/>
              <a:lstStyle/>
              <a:p>
                <a:r>
                  <a:rPr lang="en-US">
                    <a:noFill/>
                  </a:rPr>
                  <a:t> </a:t>
                </a:r>
              </a:p>
            </p:txBody>
          </p:sp>
        </mc:Fallback>
      </mc:AlternateContent>
      <p:sp>
        <p:nvSpPr>
          <p:cNvPr id="36" name="TextBox 35"/>
          <p:cNvSpPr txBox="1"/>
          <p:nvPr/>
        </p:nvSpPr>
        <p:spPr>
          <a:xfrm>
            <a:off x="1565934" y="1829808"/>
            <a:ext cx="1153842" cy="307777"/>
          </a:xfrm>
          <a:prstGeom prst="rect">
            <a:avLst/>
          </a:prstGeom>
          <a:noFill/>
        </p:spPr>
        <p:txBody>
          <a:bodyPr wrap="none" rtlCol="0">
            <a:spAutoFit/>
          </a:bodyPr>
          <a:lstStyle/>
          <a:p>
            <a:r>
              <a:rPr lang="en-US" sz="1400" dirty="0" smtClean="0"/>
              <a:t>LBL-database</a:t>
            </a:r>
            <a:endParaRPr lang="en-US" sz="1400" dirty="0"/>
          </a:p>
        </p:txBody>
      </p:sp>
      <mc:AlternateContent xmlns:mc="http://schemas.openxmlformats.org/markup-compatibility/2006">
        <mc:Choice xmlns:a14="http://schemas.microsoft.com/office/drawing/2010/main" Requires="a14">
          <p:sp>
            <p:nvSpPr>
              <p:cNvPr id="37" name="Rectangle 36"/>
              <p:cNvSpPr/>
              <p:nvPr/>
            </p:nvSpPr>
            <p:spPr>
              <a:xfrm>
                <a:off x="1109718" y="2231376"/>
                <a:ext cx="4634239" cy="400110"/>
              </a:xfrm>
              <a:prstGeom prst="rect">
                <a:avLst/>
              </a:prstGeom>
            </p:spPr>
            <p:txBody>
              <a:bodyPr wrap="square">
                <a:spAutoFit/>
              </a:bodyPr>
              <a:lstStyle/>
              <a:p>
                <a:r>
                  <a:rPr lang="en-US" sz="2000" i="1" dirty="0" smtClean="0"/>
                  <a:t>Iterate over spectral lines </a:t>
                </a:r>
                <a14:m>
                  <m:oMath xmlns:m="http://schemas.openxmlformats.org/officeDocument/2006/math">
                    <m:r>
                      <a:rPr lang="en-US" sz="2000" i="1">
                        <a:latin typeface="Cambria Math" panose="02040503050406030204" pitchFamily="18" charset="0"/>
                      </a:rPr>
                      <m:t>𝑖</m:t>
                    </m:r>
                  </m:oMath>
                </a14:m>
                <a:r>
                  <a:rPr lang="en-US" sz="2000" i="1" dirty="0"/>
                  <a:t>:</a:t>
                </a:r>
              </a:p>
            </p:txBody>
          </p:sp>
        </mc:Choice>
        <mc:Fallback>
          <p:sp>
            <p:nvSpPr>
              <p:cNvPr id="37" name="Rectangle 36"/>
              <p:cNvSpPr>
                <a:spLocks noRot="1" noChangeAspect="1" noMove="1" noResize="1" noEditPoints="1" noAdjustHandles="1" noChangeArrowheads="1" noChangeShapeType="1" noTextEdit="1"/>
              </p:cNvSpPr>
              <p:nvPr/>
            </p:nvSpPr>
            <p:spPr>
              <a:xfrm>
                <a:off x="1109718" y="2231376"/>
                <a:ext cx="4634239" cy="400110"/>
              </a:xfrm>
              <a:prstGeom prst="rect">
                <a:avLst/>
              </a:prstGeom>
              <a:blipFill>
                <a:blip r:embed="rId12"/>
                <a:stretch>
                  <a:fillRect l="-1316" t="-7576" b="-25758"/>
                </a:stretch>
              </a:blipFill>
            </p:spPr>
            <p:txBody>
              <a:bodyPr/>
              <a:lstStyle/>
              <a:p>
                <a:r>
                  <a:rPr lang="en-US">
                    <a:noFill/>
                  </a:rPr>
                  <a:t> </a:t>
                </a:r>
              </a:p>
            </p:txBody>
          </p:sp>
        </mc:Fallback>
      </mc:AlternateContent>
      <p:pic>
        <p:nvPicPr>
          <p:cNvPr id="38" name="Picture 37"/>
          <p:cNvPicPr>
            <a:picLocks noChangeAspect="1"/>
          </p:cNvPicPr>
          <p:nvPr/>
        </p:nvPicPr>
        <p:blipFill>
          <a:blip r:embed="rId13"/>
          <a:stretch>
            <a:fillRect/>
          </a:stretch>
        </p:blipFill>
        <p:spPr>
          <a:xfrm>
            <a:off x="994761" y="2605476"/>
            <a:ext cx="4749196" cy="2706859"/>
          </a:xfrm>
          <a:prstGeom prst="rect">
            <a:avLst/>
          </a:prstGeom>
        </p:spPr>
      </p:pic>
    </p:spTree>
    <p:extLst>
      <p:ext uri="{BB962C8B-B14F-4D97-AF65-F5344CB8AC3E}">
        <p14:creationId xmlns:p14="http://schemas.microsoft.com/office/powerpoint/2010/main" val="164977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6" grpId="0"/>
      <p:bldP spid="15" grpId="0"/>
      <p:bldP spid="19" grpId="0" animBg="1"/>
      <p:bldP spid="1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3775" y="187419"/>
            <a:ext cx="4149436" cy="643041"/>
          </a:xfrm>
        </p:spPr>
        <p:txBody>
          <a:bodyPr>
            <a:normAutofit/>
          </a:bodyPr>
          <a:lstStyle/>
          <a:p>
            <a:r>
              <a:rPr lang="en-US" sz="2800" b="1" dirty="0" smtClean="0"/>
              <a:t>Inspiration for new method</a:t>
            </a:r>
            <a:endParaRPr lang="en-US" sz="2800" b="1"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19489" y="922025"/>
                <a:ext cx="5771295" cy="813851"/>
              </a:xfrm>
            </p:spPr>
            <p:txBody>
              <a:bodyPr>
                <a:noAutofit/>
              </a:bodyPr>
              <a:lstStyle/>
              <a:p>
                <a:r>
                  <a:rPr lang="en-US" sz="2000" b="1" i="1" dirty="0" smtClean="0"/>
                  <a:t>IF</a:t>
                </a:r>
                <a:r>
                  <a:rPr lang="en-US" sz="2000" dirty="0" smtClean="0"/>
                  <a:t> </a:t>
                </a:r>
                <a:r>
                  <a:rPr lang="en-US" sz="2000" dirty="0" err="1" smtClean="0"/>
                  <a:t>lineshape</a:t>
                </a:r>
                <a:r>
                  <a:rPr lang="en-US" sz="2000" dirty="0" smtClean="0"/>
                  <a:t> </a:t>
                </a:r>
                <a14:m>
                  <m:oMath xmlns:m="http://schemas.openxmlformats.org/officeDocument/2006/math">
                    <m:r>
                      <a:rPr lang="en-US" sz="2000" i="1">
                        <a:latin typeface="Cambria Math" panose="02040503050406030204" pitchFamily="18" charset="0"/>
                      </a:rPr>
                      <m:t>𝑔</m:t>
                    </m:r>
                    <m:d>
                      <m:dPr>
                        <m:ctrlPr>
                          <a:rPr lang="en-US" sz="2000" i="1">
                            <a:latin typeface="Cambria Math" panose="02040503050406030204" pitchFamily="18" charset="0"/>
                          </a:rPr>
                        </m:ctrlPr>
                      </m:dPr>
                      <m:e>
                        <m:r>
                          <m:rPr>
                            <m:sty m:val="p"/>
                          </m:rPr>
                          <a:rPr lang="el-GR" sz="2000" i="1">
                            <a:latin typeface="Cambria Math" panose="02040503050406030204" pitchFamily="18" charset="0"/>
                          </a:rPr>
                          <m:t>ν</m:t>
                        </m:r>
                      </m:e>
                    </m:d>
                  </m:oMath>
                </a14:m>
                <a:r>
                  <a:rPr lang="en-US" sz="2000" dirty="0" smtClean="0"/>
                  <a:t> is constant, spectra can be rapidly synthesized by single convolution:		</a:t>
                </a:r>
              </a:p>
              <a:p>
                <a:pPr marL="0" indent="0">
                  <a:buNone/>
                </a:pPr>
                <a:endParaRPr lang="en-US" sz="2000" dirty="0" smtClean="0"/>
              </a:p>
              <a:p>
                <a:pPr marL="0" indent="0">
                  <a:buNone/>
                </a:pPr>
                <a:endParaRPr lang="en-US" sz="2000" dirty="0" smtClean="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19489" y="922025"/>
                <a:ext cx="5771295" cy="813851"/>
              </a:xfrm>
              <a:blipFill>
                <a:blip r:embed="rId3"/>
                <a:stretch>
                  <a:fillRect l="-950" t="-7463" r="-1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985457" y="2202246"/>
                <a:ext cx="2862963"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m:rPr>
                              <m:sty m:val="p"/>
                            </m:rPr>
                            <a:rPr lang="el-GR" b="0" i="1" smtClean="0">
                              <a:latin typeface="Cambria Math" panose="02040503050406030204" pitchFamily="18" charset="0"/>
                            </a:rPr>
                            <m:t>ν</m:t>
                          </m:r>
                        </m:e>
                      </m:d>
                      <m:r>
                        <a:rPr lang="en-US" b="0" i="1" smtClean="0">
                          <a:latin typeface="Cambria Math" panose="02040503050406030204" pitchFamily="18" charset="0"/>
                        </a:rPr>
                        <m:t>= </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𝑆</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Sub>
                            </m:e>
                          </m:d>
                          <m:r>
                            <a:rPr lang="en-US" i="1">
                              <a:latin typeface="Cambria Math" panose="02040503050406030204" pitchFamily="18" charset="0"/>
                            </a:rPr>
                            <m:t>𝑔</m:t>
                          </m:r>
                          <m:d>
                            <m:dPr>
                              <m:ctrlPr>
                                <a:rPr lang="en-US" i="1">
                                  <a:latin typeface="Cambria Math" panose="02040503050406030204" pitchFamily="18" charset="0"/>
                                </a:rPr>
                              </m:ctrlPr>
                            </m:dPr>
                            <m:e>
                              <m:r>
                                <m:rPr>
                                  <m:sty m:val="p"/>
                                </m:rPr>
                                <a:rPr lang="el-GR" i="1">
                                  <a:latin typeface="Cambria Math" panose="02040503050406030204" pitchFamily="18" charset="0"/>
                                </a:rPr>
                                <m:t>ν</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ν</m:t>
                                  </m:r>
                                </m:e>
                                <m:sub>
                                  <m:r>
                                    <a:rPr lang="en-US" i="1">
                                      <a:latin typeface="Cambria Math" panose="02040503050406030204" pitchFamily="18" charset="0"/>
                                    </a:rPr>
                                    <m:t>0</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Sub>
                        </m:e>
                      </m:nary>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985457" y="2202246"/>
                <a:ext cx="2862963" cy="7265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85457" y="1560596"/>
                <a:ext cx="247939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0</m:t>
                              </m:r>
                            </m:sub>
                            <m:sup>
                              <m:r>
                                <a:rPr lang="en-US" b="0" i="1" smtClean="0">
                                  <a:latin typeface="Cambria Math" panose="02040503050406030204" pitchFamily="18" charset="0"/>
                                </a:rPr>
                                <m:t>𝑖</m:t>
                              </m:r>
                            </m:sup>
                          </m:sSubSup>
                          <m:r>
                            <a:rPr lang="el-GR"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985457" y="1560596"/>
                <a:ext cx="2479397" cy="672235"/>
              </a:xfrm>
              <a:prstGeom prst="rect">
                <a:avLst/>
              </a:prstGeom>
              <a:blipFill>
                <a:blip r:embed="rId5"/>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3498" y="349065"/>
            <a:ext cx="4878867" cy="370480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3498" y="349066"/>
            <a:ext cx="4878867" cy="3704807"/>
          </a:xfrm>
          <a:prstGeom prst="rect">
            <a:avLst/>
          </a:prstGeom>
        </p:spPr>
      </p:pic>
      <p:sp>
        <p:nvSpPr>
          <p:cNvPr id="11" name="Content Placeholder 4"/>
          <p:cNvSpPr txBox="1">
            <a:spLocks/>
          </p:cNvSpPr>
          <p:nvPr/>
        </p:nvSpPr>
        <p:spPr>
          <a:xfrm>
            <a:off x="305989" y="1695513"/>
            <a:ext cx="1679468" cy="271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smtClean="0"/>
              <a:t>“Stick spectrum”:</a:t>
            </a:r>
            <a:endParaRPr lang="en-US" sz="1400" i="1" dirty="0" smtClean="0"/>
          </a:p>
          <a:p>
            <a:pPr marL="0" indent="0">
              <a:buFont typeface="Arial" panose="020B0604020202020204" pitchFamily="34" charset="0"/>
              <a:buNone/>
            </a:pPr>
            <a:endParaRPr lang="en-US" sz="1400" dirty="0" smtClean="0"/>
          </a:p>
          <a:p>
            <a:pPr marL="0" indent="0">
              <a:buFont typeface="Arial" panose="020B0604020202020204" pitchFamily="34" charset="0"/>
              <a:buNone/>
            </a:pPr>
            <a:endParaRPr lang="en-US" sz="1400" dirty="0" smtClean="0"/>
          </a:p>
        </p:txBody>
      </p:sp>
      <p:sp>
        <p:nvSpPr>
          <p:cNvPr id="12" name="Content Placeholder 4"/>
          <p:cNvSpPr txBox="1">
            <a:spLocks/>
          </p:cNvSpPr>
          <p:nvPr/>
        </p:nvSpPr>
        <p:spPr>
          <a:xfrm>
            <a:off x="419489" y="2201470"/>
            <a:ext cx="1545038" cy="5431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smtClean="0"/>
              <a:t>Convolve with </a:t>
            </a:r>
            <a:r>
              <a:rPr lang="en-US" sz="1600" i="1" dirty="0" err="1" smtClean="0"/>
              <a:t>lineshape</a:t>
            </a:r>
            <a:r>
              <a:rPr lang="en-US" sz="1600" i="1" dirty="0" smtClean="0"/>
              <a:t>:</a:t>
            </a:r>
            <a:endParaRPr lang="en-US" sz="1400" i="1" dirty="0" smtClean="0"/>
          </a:p>
          <a:p>
            <a:pPr marL="0" indent="0">
              <a:buFont typeface="Arial" panose="020B0604020202020204" pitchFamily="34" charset="0"/>
              <a:buNone/>
            </a:pPr>
            <a:endParaRPr lang="en-US" sz="1400" dirty="0" smtClean="0"/>
          </a:p>
          <a:p>
            <a:pPr marL="0" indent="0">
              <a:buFont typeface="Arial" panose="020B0604020202020204" pitchFamily="34" charset="0"/>
              <a:buNone/>
            </a:pPr>
            <a:endParaRPr lang="en-US" sz="1400" dirty="0" smtClean="0"/>
          </a:p>
        </p:txBody>
      </p:sp>
      <p:sp>
        <p:nvSpPr>
          <p:cNvPr id="13" name="Content Placeholder 4"/>
          <p:cNvSpPr txBox="1">
            <a:spLocks/>
          </p:cNvSpPr>
          <p:nvPr/>
        </p:nvSpPr>
        <p:spPr>
          <a:xfrm>
            <a:off x="1203865" y="2902289"/>
            <a:ext cx="4426146" cy="4348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 </a:t>
            </a:r>
            <a:r>
              <a:rPr lang="en-US" sz="2000" i="1" dirty="0" smtClean="0"/>
              <a:t>In reality, stick spectrum is discrete…</a:t>
            </a:r>
            <a:r>
              <a:rPr lang="en-US" sz="2000" dirty="0" smtClean="0"/>
              <a:t>	</a:t>
            </a:r>
          </a:p>
          <a:p>
            <a:pPr marL="0" indent="0">
              <a:buFont typeface="Arial" panose="020B0604020202020204" pitchFamily="34" charset="0"/>
              <a:buNone/>
            </a:pPr>
            <a:endParaRPr lang="en-US" sz="2000" dirty="0" smtClean="0"/>
          </a:p>
          <a:p>
            <a:pPr marL="0" indent="0">
              <a:buFont typeface="Arial" panose="020B0604020202020204" pitchFamily="34" charset="0"/>
              <a:buNone/>
            </a:pPr>
            <a:endParaRPr lang="en-US" sz="2000" dirty="0" smtClean="0"/>
          </a:p>
        </p:txBody>
      </p:sp>
      <p:sp>
        <p:nvSpPr>
          <p:cNvPr id="14" name="Content Placeholder 4"/>
          <p:cNvSpPr txBox="1">
            <a:spLocks/>
          </p:cNvSpPr>
          <p:nvPr/>
        </p:nvSpPr>
        <p:spPr>
          <a:xfrm>
            <a:off x="339507" y="3351264"/>
            <a:ext cx="6396164" cy="813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For each line, distribute intensity over two neighboring grid points:		</a:t>
            </a:r>
          </a:p>
          <a:p>
            <a:pPr marL="0" indent="0">
              <a:buFont typeface="Arial" panose="020B0604020202020204" pitchFamily="34" charset="0"/>
              <a:buNone/>
            </a:pPr>
            <a:endParaRPr lang="en-US" sz="2000" dirty="0" smtClean="0"/>
          </a:p>
          <a:p>
            <a:pPr marL="0" indent="0">
              <a:buFont typeface="Arial" panose="020B0604020202020204" pitchFamily="34" charset="0"/>
              <a:buNone/>
            </a:pPr>
            <a:endParaRPr lang="en-US" sz="2000" dirty="0" smtClean="0"/>
          </a:p>
        </p:txBody>
      </p:sp>
      <p:grpSp>
        <p:nvGrpSpPr>
          <p:cNvPr id="19" name="Group 18"/>
          <p:cNvGrpSpPr/>
          <p:nvPr/>
        </p:nvGrpSpPr>
        <p:grpSpPr>
          <a:xfrm>
            <a:off x="1373343" y="4763207"/>
            <a:ext cx="1182368" cy="960066"/>
            <a:chOff x="511590" y="4607606"/>
            <a:chExt cx="1182368" cy="960066"/>
          </a:xfrm>
        </p:grpSpPr>
        <mc:AlternateContent xmlns:mc="http://schemas.openxmlformats.org/markup-compatibility/2006" xmlns:a14="http://schemas.microsoft.com/office/drawing/2010/main">
          <mc:Choice Requires="a14">
            <p:sp>
              <p:nvSpPr>
                <p:cNvPr id="7" name="TextBox 6"/>
                <p:cNvSpPr txBox="1"/>
                <p:nvPr/>
              </p:nvSpPr>
              <p:spPr>
                <a:xfrm>
                  <a:off x="562504" y="4927881"/>
                  <a:ext cx="898899" cy="639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m:rPr>
                                        <m:sty m:val="p"/>
                                      </m:rPr>
                                      <a:rPr lang="el-GR" i="1">
                                        <a:latin typeface="Cambria Math" panose="02040503050406030204" pitchFamily="18" charset="0"/>
                                      </a:rPr>
                                      <m:t>ν</m:t>
                                    </m:r>
                                  </m:e>
                                  <m:sub>
                                    <m:r>
                                      <a:rPr lang="en-US" i="1">
                                        <a:latin typeface="Cambria Math" panose="02040503050406030204" pitchFamily="18" charset="0"/>
                                      </a:rPr>
                                      <m:t>0</m:t>
                                    </m:r>
                                  </m:sub>
                                  <m:sup>
                                    <m:r>
                                      <a:rPr lang="en-US" i="1">
                                        <a:latin typeface="Cambria Math" panose="02040503050406030204" pitchFamily="18" charset="0"/>
                                      </a:rPr>
                                      <m:t>𝑖</m:t>
                                    </m:r>
                                  </m:sup>
                                </m:sSubSup>
                              </m:num>
                              <m:den>
                                <m:r>
                                  <m:rPr>
                                    <m:nor/>
                                  </m:rPr>
                                  <a:rPr lang="en-US" dirty="0"/>
                                  <m:t>∆</m:t>
                                </m:r>
                                <m:r>
                                  <m:rPr>
                                    <m:nor/>
                                  </m:rPr>
                                  <a:rPr lang="en-US" dirty="0"/>
                                  <m:t>ν</m:t>
                                </m:r>
                              </m:den>
                            </m:f>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62504" y="4927881"/>
                  <a:ext cx="898899" cy="639791"/>
                </a:xfrm>
                <a:prstGeom prst="rect">
                  <a:avLst/>
                </a:prstGeom>
                <a:blipFill>
                  <a:blip r:embed="rId8"/>
                  <a:stretch>
                    <a:fillRect/>
                  </a:stretch>
                </a:blipFill>
              </p:spPr>
              <p:txBody>
                <a:bodyPr/>
                <a:lstStyle/>
                <a:p>
                  <a:r>
                    <a:rPr lang="en-US">
                      <a:noFill/>
                    </a:rPr>
                    <a:t> </a:t>
                  </a:r>
                </a:p>
              </p:txBody>
            </p:sp>
          </mc:Fallback>
        </mc:AlternateContent>
        <p:sp>
          <p:nvSpPr>
            <p:cNvPr id="17" name="Content Placeholder 4"/>
            <p:cNvSpPr txBox="1">
              <a:spLocks/>
            </p:cNvSpPr>
            <p:nvPr/>
          </p:nvSpPr>
          <p:spPr>
            <a:xfrm>
              <a:off x="511590" y="4607606"/>
              <a:ext cx="1182368" cy="271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smtClean="0"/>
                <a:t>Grid index:</a:t>
              </a:r>
              <a:endParaRPr lang="en-US" sz="1400" i="1" dirty="0" smtClean="0"/>
            </a:p>
            <a:p>
              <a:pPr marL="0" indent="0">
                <a:buFont typeface="Arial" panose="020B0604020202020204" pitchFamily="34" charset="0"/>
                <a:buNone/>
              </a:pPr>
              <a:endParaRPr lang="en-US" sz="1400" dirty="0" smtClean="0"/>
            </a:p>
            <a:p>
              <a:pPr marL="0" indent="0">
                <a:buFont typeface="Arial" panose="020B0604020202020204" pitchFamily="34" charset="0"/>
                <a:buNone/>
              </a:pPr>
              <a:endParaRPr lang="en-US" sz="1400" dirty="0" smtClean="0"/>
            </a:p>
          </p:txBody>
        </p:sp>
      </p:grpSp>
      <p:grpSp>
        <p:nvGrpSpPr>
          <p:cNvPr id="23" name="Group 22"/>
          <p:cNvGrpSpPr/>
          <p:nvPr/>
        </p:nvGrpSpPr>
        <p:grpSpPr>
          <a:xfrm>
            <a:off x="2642565" y="4763207"/>
            <a:ext cx="1519799" cy="858603"/>
            <a:chOff x="2604841" y="4712724"/>
            <a:chExt cx="1519799" cy="858603"/>
          </a:xfrm>
        </p:grpSpPr>
        <mc:AlternateContent xmlns:mc="http://schemas.openxmlformats.org/markup-compatibility/2006" xmlns:a14="http://schemas.microsoft.com/office/drawing/2010/main">
          <mc:Choice Requires="a14">
            <p:sp>
              <p:nvSpPr>
                <p:cNvPr id="16" name="TextBox 15"/>
                <p:cNvSpPr txBox="1"/>
                <p:nvPr/>
              </p:nvSpPr>
              <p:spPr>
                <a:xfrm>
                  <a:off x="2811223" y="5001747"/>
                  <a:ext cx="109440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m:rPr>
                                    <m:sty m:val="p"/>
                                  </m:rPr>
                                  <a:rPr lang="el-GR" i="1">
                                    <a:latin typeface="Cambria Math" panose="02040503050406030204" pitchFamily="18" charset="0"/>
                                  </a:rPr>
                                  <m:t>ν</m:t>
                                </m:r>
                              </m:e>
                              <m:sub>
                                <m:r>
                                  <a:rPr lang="en-US" i="1">
                                    <a:latin typeface="Cambria Math" panose="02040503050406030204" pitchFamily="18" charset="0"/>
                                  </a:rPr>
                                  <m:t>0</m:t>
                                </m:r>
                              </m:sub>
                              <m:sup>
                                <m:r>
                                  <a:rPr lang="en-US" i="1">
                                    <a:latin typeface="Cambria Math" panose="02040503050406030204" pitchFamily="18" charset="0"/>
                                  </a:rPr>
                                  <m:t>𝑖</m:t>
                                </m:r>
                              </m:sup>
                            </m:sSubSup>
                          </m:num>
                          <m:den>
                            <m:r>
                              <m:rPr>
                                <m:nor/>
                              </m:rPr>
                              <a:rPr lang="en-US" dirty="0"/>
                              <m:t>∆</m:t>
                            </m:r>
                            <m:r>
                              <m:rPr>
                                <m:nor/>
                              </m:rPr>
                              <a:rPr lang="en-US" dirty="0"/>
                              <m:t>ν</m:t>
                            </m:r>
                          </m:den>
                        </m:f>
                        <m:r>
                          <a:rPr lang="en-US" b="0" i="1" dirty="0" smtClean="0">
                            <a:latin typeface="Cambria Math" panose="02040503050406030204" pitchFamily="18" charset="0"/>
                          </a:rPr>
                          <m:t>−</m:t>
                        </m:r>
                        <m:r>
                          <a:rPr lang="en-US" b="0" i="1" dirty="0" smtClean="0">
                            <a:latin typeface="Cambria Math" panose="02040503050406030204" pitchFamily="18" charset="0"/>
                          </a:rPr>
                          <m:t>𝑘</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811223" y="5001747"/>
                  <a:ext cx="1094402" cy="569580"/>
                </a:xfrm>
                <a:prstGeom prst="rect">
                  <a:avLst/>
                </a:prstGeom>
                <a:blipFill>
                  <a:blip r:embed="rId9"/>
                  <a:stretch>
                    <a:fillRect/>
                  </a:stretch>
                </a:blipFill>
              </p:spPr>
              <p:txBody>
                <a:bodyPr/>
                <a:lstStyle/>
                <a:p>
                  <a:r>
                    <a:rPr lang="en-US">
                      <a:noFill/>
                    </a:rPr>
                    <a:t> </a:t>
                  </a:r>
                </a:p>
              </p:txBody>
            </p:sp>
          </mc:Fallback>
        </mc:AlternateContent>
        <p:sp>
          <p:nvSpPr>
            <p:cNvPr id="18" name="Content Placeholder 4"/>
            <p:cNvSpPr txBox="1">
              <a:spLocks/>
            </p:cNvSpPr>
            <p:nvPr/>
          </p:nvSpPr>
          <p:spPr>
            <a:xfrm>
              <a:off x="2604841" y="4712724"/>
              <a:ext cx="1519799" cy="271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smtClean="0"/>
                <a:t>Grid alignment:</a:t>
              </a:r>
              <a:endParaRPr lang="en-US" sz="1400" i="1" dirty="0" smtClean="0"/>
            </a:p>
          </p:txBody>
        </p:sp>
      </p:grpSp>
      <p:grpSp>
        <p:nvGrpSpPr>
          <p:cNvPr id="24" name="Group 23"/>
          <p:cNvGrpSpPr/>
          <p:nvPr/>
        </p:nvGrpSpPr>
        <p:grpSpPr>
          <a:xfrm>
            <a:off x="4415765" y="4770211"/>
            <a:ext cx="939113" cy="731019"/>
            <a:chOff x="5372702" y="4706334"/>
            <a:chExt cx="939113" cy="731019"/>
          </a:xfrm>
        </p:grpSpPr>
        <p:sp>
          <p:nvSpPr>
            <p:cNvPr id="20" name="Content Placeholder 4"/>
            <p:cNvSpPr txBox="1">
              <a:spLocks/>
            </p:cNvSpPr>
            <p:nvPr/>
          </p:nvSpPr>
          <p:spPr>
            <a:xfrm>
              <a:off x="5372702" y="4706334"/>
              <a:ext cx="939113" cy="271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smtClean="0"/>
                <a:t>Weight:</a:t>
              </a:r>
              <a:endParaRPr lang="en-US" sz="1400" i="1" dirty="0" smtClean="0"/>
            </a:p>
            <a:p>
              <a:pPr marL="0" indent="0">
                <a:buFont typeface="Arial" panose="020B0604020202020204" pitchFamily="34" charset="0"/>
                <a:buNone/>
              </a:pPr>
              <a:endParaRPr lang="en-US" sz="1400" dirty="0" smtClean="0"/>
            </a:p>
            <a:p>
              <a:pPr marL="0" indent="0">
                <a:buFont typeface="Arial" panose="020B0604020202020204" pitchFamily="34" charset="0"/>
                <a:buNone/>
              </a:pPr>
              <a:endParaRPr lang="en-US" sz="1400" dirty="0" smtClean="0"/>
            </a:p>
          </p:txBody>
        </p:sp>
        <mc:AlternateContent xmlns:mc="http://schemas.openxmlformats.org/markup-compatibility/2006" xmlns:a14="http://schemas.microsoft.com/office/drawing/2010/main">
          <mc:Choice Requires="a14">
            <p:sp>
              <p:nvSpPr>
                <p:cNvPr id="22" name="TextBox 21"/>
                <p:cNvSpPr txBox="1"/>
                <p:nvPr/>
              </p:nvSpPr>
              <p:spPr>
                <a:xfrm>
                  <a:off x="5499239" y="5160354"/>
                  <a:ext cx="5851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𝑡</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5499239" y="5160354"/>
                  <a:ext cx="585160" cy="276999"/>
                </a:xfrm>
                <a:prstGeom prst="rect">
                  <a:avLst/>
                </a:prstGeom>
                <a:blipFill>
                  <a:blip r:embed="rId10"/>
                  <a:stretch>
                    <a:fillRect l="-5208" r="-7292" b="-434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Rectangle 24"/>
              <p:cNvSpPr/>
              <p:nvPr/>
            </p:nvSpPr>
            <p:spPr>
              <a:xfrm>
                <a:off x="945081" y="4108822"/>
                <a:ext cx="2038891" cy="386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+=(1−</m:t>
                      </m:r>
                      <m:r>
                        <a:rPr lang="en-US" b="0" i="1" smtClean="0">
                          <a:latin typeface="Cambria Math" panose="02040503050406030204" pitchFamily="18" charset="0"/>
                        </a:rPr>
                        <m:t>𝑎</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0</m:t>
                          </m:r>
                        </m:sub>
                        <m:sup>
                          <m:r>
                            <a:rPr lang="en-US" i="1">
                              <a:latin typeface="Cambria Math" panose="02040503050406030204" pitchFamily="18" charset="0"/>
                            </a:rPr>
                            <m:t>𝑖</m:t>
                          </m:r>
                        </m:sup>
                      </m:sSubSup>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945081" y="4108822"/>
                <a:ext cx="2038891" cy="386068"/>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3607141" y="4086817"/>
                <a:ext cx="1846531" cy="386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𝐼</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𝑎</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0</m:t>
                          </m:r>
                        </m:sub>
                        <m:sup>
                          <m:r>
                            <a:rPr lang="en-US" i="1">
                              <a:latin typeface="Cambria Math" panose="02040503050406030204" pitchFamily="18" charset="0"/>
                            </a:rPr>
                            <m:t>𝑖</m:t>
                          </m:r>
                        </m:sup>
                      </m:sSubSup>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607141" y="4086817"/>
                <a:ext cx="1846531" cy="38606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ontent Placeholder 4"/>
              <p:cNvSpPr txBox="1">
                <a:spLocks/>
              </p:cNvSpPr>
              <p:nvPr/>
            </p:nvSpPr>
            <p:spPr>
              <a:xfrm>
                <a:off x="489527" y="6014948"/>
                <a:ext cx="5471255" cy="624537"/>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1" dirty="0" smtClean="0"/>
                  <a:t>In general: </a:t>
                </a:r>
                <a:r>
                  <a:rPr lang="en-US" sz="2000" i="1" dirty="0" smtClean="0"/>
                  <a:t>Group</a:t>
                </a:r>
                <a14:m>
                  <m:oMath xmlns:m="http://schemas.openxmlformats.org/officeDocument/2006/math">
                    <m:r>
                      <a:rPr lang="en-US" sz="2000" b="0" i="1" smtClean="0">
                        <a:latin typeface="Cambria Math" panose="02040503050406030204" pitchFamily="18" charset="0"/>
                      </a:rPr>
                      <m:t> </m:t>
                    </m:r>
                  </m:oMath>
                </a14:m>
                <a:r>
                  <a:rPr lang="en-US" sz="2000" i="1" dirty="0" smtClean="0"/>
                  <a:t>all lines with the same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𝐿</m:t>
                        </m:r>
                      </m:sub>
                    </m:sSub>
                  </m:oMath>
                </a14:m>
                <a:r>
                  <a:rPr lang="en-US" sz="2000" i="1" dirty="0" smtClean="0"/>
                  <a:t> &amp;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𝐺</m:t>
                        </m:r>
                      </m:sub>
                    </m:sSub>
                  </m:oMath>
                </a14:m>
                <a:r>
                  <a:rPr lang="en-US" sz="2000" i="1" dirty="0" smtClean="0"/>
                  <a:t> and repeat for all pairs of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𝐿</m:t>
                        </m:r>
                      </m:sub>
                    </m:sSub>
                  </m:oMath>
                </a14:m>
                <a:r>
                  <a:rPr lang="en-US" sz="2000" i="1" dirty="0"/>
                  <a:t> &amp;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𝐺</m:t>
                        </m:r>
                      </m:sub>
                    </m:sSub>
                  </m:oMath>
                </a14:m>
                <a:r>
                  <a:rPr lang="en-US" sz="2000" i="1" dirty="0" smtClean="0"/>
                  <a:t>…</a:t>
                </a:r>
              </a:p>
            </p:txBody>
          </p:sp>
        </mc:Choice>
        <mc:Fallback xmlns="">
          <p:sp>
            <p:nvSpPr>
              <p:cNvPr id="30" name="Content Placeholder 4"/>
              <p:cNvSpPr txBox="1">
                <a:spLocks noRot="1" noChangeAspect="1" noMove="1" noResize="1" noEditPoints="1" noAdjustHandles="1" noChangeArrowheads="1" noChangeShapeType="1" noTextEdit="1"/>
              </p:cNvSpPr>
              <p:nvPr/>
            </p:nvSpPr>
            <p:spPr>
              <a:xfrm>
                <a:off x="489527" y="6014948"/>
                <a:ext cx="5471255" cy="624537"/>
              </a:xfrm>
              <a:prstGeom prst="rect">
                <a:avLst/>
              </a:prstGeom>
              <a:blipFill>
                <a:blip r:embed="rId13"/>
                <a:stretch>
                  <a:fillRect l="-1000" t="-9615" b="-1923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896598" y="386834"/>
                <a:ext cx="6848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m:rPr>
                              <m:sty m:val="p"/>
                            </m:rPr>
                            <a:rPr lang="el-GR" i="1">
                              <a:latin typeface="Cambria Math" panose="02040503050406030204" pitchFamily="18" charset="0"/>
                            </a:rPr>
                            <m:t>ν</m:t>
                          </m:r>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6896598" y="386834"/>
                <a:ext cx="684803" cy="369332"/>
              </a:xfrm>
              <a:prstGeom prst="rect">
                <a:avLst/>
              </a:prstGeom>
              <a:blipFill>
                <a:blip r:embed="rId14"/>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896336" y="2131166"/>
                <a:ext cx="7734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rPr>
                                <m:t>ν</m:t>
                              </m:r>
                            </m:e>
                            <m:sub>
                              <m:r>
                                <a:rPr lang="en-US" i="1">
                                  <a:latin typeface="Cambria Math" panose="02040503050406030204" pitchFamily="18" charset="0"/>
                                </a:rPr>
                                <m:t>0</m:t>
                              </m:r>
                            </m:sub>
                          </m:sSub>
                        </m:e>
                      </m:d>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6896336" y="2131166"/>
                <a:ext cx="77341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921380" y="2131166"/>
                <a:ext cx="6352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m:t>
                      </m:r>
                      <m:d>
                        <m:dPr>
                          <m:ctrlPr>
                            <a:rPr lang="en-US" i="1">
                              <a:latin typeface="Cambria Math" panose="02040503050406030204" pitchFamily="18" charset="0"/>
                            </a:rPr>
                          </m:ctrlPr>
                        </m:dPr>
                        <m:e>
                          <m:r>
                            <m:rPr>
                              <m:sty m:val="p"/>
                            </m:rPr>
                            <a:rPr lang="el-GR" i="1">
                              <a:latin typeface="Cambria Math" panose="02040503050406030204" pitchFamily="18" charset="0"/>
                            </a:rPr>
                            <m:t>ν</m:t>
                          </m:r>
                        </m:e>
                      </m:d>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6921380" y="2131166"/>
                <a:ext cx="635237" cy="369332"/>
              </a:xfrm>
              <a:prstGeom prst="rect">
                <a:avLst/>
              </a:prstGeom>
              <a:blipFill>
                <a:blip r:embed="rId16"/>
                <a:stretch>
                  <a:fillRect/>
                </a:stretch>
              </a:blipFill>
            </p:spPr>
            <p:txBody>
              <a:bodyPr/>
              <a:lstStyle/>
              <a:p>
                <a:r>
                  <a:rPr lang="en-US">
                    <a:noFill/>
                  </a:rPr>
                  <a:t> </a:t>
                </a:r>
              </a:p>
            </p:txBody>
          </p:sp>
        </mc:Fallback>
      </mc:AlternateContent>
      <p:pic>
        <p:nvPicPr>
          <p:cNvPr id="31" name="Picture 3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14183" y="4158414"/>
            <a:ext cx="5894062" cy="2578652"/>
          </a:xfrm>
          <a:prstGeom prst="rect">
            <a:avLst/>
          </a:prstGeom>
        </p:spPr>
      </p:pic>
      <p:sp>
        <p:nvSpPr>
          <p:cNvPr id="28" name="TextBox 27"/>
          <p:cNvSpPr txBox="1"/>
          <p:nvPr/>
        </p:nvSpPr>
        <p:spPr>
          <a:xfrm>
            <a:off x="11772900" y="6388100"/>
            <a:ext cx="301686" cy="369332"/>
          </a:xfrm>
          <a:prstGeom prst="rect">
            <a:avLst/>
          </a:prstGeom>
          <a:noFill/>
        </p:spPr>
        <p:txBody>
          <a:bodyPr wrap="none" rtlCol="0">
            <a:spAutoFit/>
          </a:bodyPr>
          <a:lstStyle/>
          <a:p>
            <a:r>
              <a:rPr lang="en-US" dirty="0" smtClean="0"/>
              <a:t>5</a:t>
            </a:r>
            <a:endParaRPr lang="en-US" dirty="0"/>
          </a:p>
        </p:txBody>
      </p:sp>
    </p:spTree>
    <p:extLst>
      <p:ext uri="{BB962C8B-B14F-4D97-AF65-F5344CB8AC3E}">
        <p14:creationId xmlns:p14="http://schemas.microsoft.com/office/powerpoint/2010/main" val="373030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1" grpId="0"/>
      <p:bldP spid="12" grpId="0"/>
      <p:bldP spid="13" grpId="0"/>
      <p:bldP spid="14" grpId="0"/>
      <p:bldP spid="25" grpId="0"/>
      <p:bldP spid="26" grpId="0"/>
      <p:bldP spid="30" grpId="0" animBg="1"/>
      <p:bldP spid="8" grpId="0"/>
      <p:bldP spid="15" grpId="0"/>
      <p:bldP spid="15" grpId="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3775" y="187419"/>
            <a:ext cx="5680376" cy="643041"/>
          </a:xfrm>
        </p:spPr>
        <p:txBody>
          <a:bodyPr>
            <a:normAutofit/>
          </a:bodyPr>
          <a:lstStyle/>
          <a:p>
            <a:r>
              <a:rPr lang="en-US" sz="2800" b="1" dirty="0" smtClean="0"/>
              <a:t>New method – Integral transform</a:t>
            </a:r>
            <a:endParaRPr lang="en-US" sz="2800" b="1" dirty="0"/>
          </a:p>
        </p:txBody>
      </p:sp>
      <p:sp>
        <p:nvSpPr>
          <p:cNvPr id="5" name="Content Placeholder 4"/>
          <p:cNvSpPr>
            <a:spLocks noGrp="1"/>
          </p:cNvSpPr>
          <p:nvPr>
            <p:ph idx="1"/>
          </p:nvPr>
        </p:nvSpPr>
        <p:spPr>
          <a:xfrm>
            <a:off x="419489" y="856440"/>
            <a:ext cx="5771295" cy="506851"/>
          </a:xfrm>
        </p:spPr>
        <p:txBody>
          <a:bodyPr>
            <a:noAutofit/>
          </a:bodyPr>
          <a:lstStyle/>
          <a:p>
            <a:r>
              <a:rPr lang="en-US" sz="2000" dirty="0" smtClean="0"/>
              <a:t>Generalize convolution method</a:t>
            </a:r>
            <a:r>
              <a:rPr lang="en-US" sz="2000" i="1" dirty="0" smtClean="0"/>
              <a:t>:</a:t>
            </a:r>
            <a:r>
              <a:rPr lang="en-US" sz="2000" dirty="0" smtClean="0"/>
              <a:t>	</a:t>
            </a:r>
          </a:p>
        </p:txBody>
      </p:sp>
      <mc:AlternateContent xmlns:mc="http://schemas.openxmlformats.org/markup-compatibility/2006" xmlns:a14="http://schemas.microsoft.com/office/drawing/2010/main">
        <mc:Choice Requires="a14">
          <p:sp>
            <p:nvSpPr>
              <p:cNvPr id="2" name="TextBox 1"/>
              <p:cNvSpPr txBox="1"/>
              <p:nvPr/>
            </p:nvSpPr>
            <p:spPr>
              <a:xfrm>
                <a:off x="1985457" y="1870024"/>
                <a:ext cx="2862963"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m:rPr>
                              <m:sty m:val="p"/>
                            </m:rPr>
                            <a:rPr lang="el-GR" b="0" i="1" smtClean="0">
                              <a:latin typeface="Cambria Math" panose="02040503050406030204" pitchFamily="18" charset="0"/>
                            </a:rPr>
                            <m:t>ν</m:t>
                          </m:r>
                        </m:e>
                      </m:d>
                      <m:r>
                        <a:rPr lang="en-US" b="0" i="1" smtClean="0">
                          <a:latin typeface="Cambria Math" panose="02040503050406030204" pitchFamily="18" charset="0"/>
                        </a:rPr>
                        <m:t>= </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𝑆</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Sub>
                            </m:e>
                          </m:d>
                          <m:r>
                            <a:rPr lang="en-US" i="1">
                              <a:latin typeface="Cambria Math" panose="02040503050406030204" pitchFamily="18" charset="0"/>
                            </a:rPr>
                            <m:t>𝑔</m:t>
                          </m:r>
                          <m:d>
                            <m:dPr>
                              <m:ctrlPr>
                                <a:rPr lang="en-US" i="1">
                                  <a:latin typeface="Cambria Math" panose="02040503050406030204" pitchFamily="18" charset="0"/>
                                </a:rPr>
                              </m:ctrlPr>
                            </m:dPr>
                            <m:e>
                              <m:r>
                                <m:rPr>
                                  <m:sty m:val="p"/>
                                </m:rPr>
                                <a:rPr lang="el-GR" i="1">
                                  <a:latin typeface="Cambria Math" panose="02040503050406030204" pitchFamily="18" charset="0"/>
                                </a:rPr>
                                <m:t>ν</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ν</m:t>
                                  </m:r>
                                </m:e>
                                <m:sub>
                                  <m:r>
                                    <a:rPr lang="en-US" i="1">
                                      <a:latin typeface="Cambria Math" panose="02040503050406030204" pitchFamily="18" charset="0"/>
                                    </a:rPr>
                                    <m:t>0</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Sub>
                        </m:e>
                      </m:nary>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985457" y="1870024"/>
                <a:ext cx="2862963" cy="7265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85457" y="1228374"/>
                <a:ext cx="2479397"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0</m:t>
                              </m:r>
                            </m:sub>
                            <m:sup>
                              <m:r>
                                <a:rPr lang="en-US" b="0" i="1" smtClean="0">
                                  <a:latin typeface="Cambria Math" panose="02040503050406030204" pitchFamily="18" charset="0"/>
                                </a:rPr>
                                <m:t>𝑖</m:t>
                              </m:r>
                            </m:sup>
                          </m:sSubSup>
                          <m:r>
                            <a:rPr lang="el-GR"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985457" y="1228374"/>
                <a:ext cx="2479397" cy="672235"/>
              </a:xfrm>
              <a:prstGeom prst="rect">
                <a:avLst/>
              </a:prstGeom>
              <a:blipFill>
                <a:blip r:embed="rId4"/>
                <a:stretch>
                  <a:fillRect/>
                </a:stretch>
              </a:blipFill>
            </p:spPr>
            <p:txBody>
              <a:bodyPr/>
              <a:lstStyle/>
              <a:p>
                <a:r>
                  <a:rPr lang="en-US">
                    <a:noFill/>
                  </a:rPr>
                  <a:t> </a:t>
                </a:r>
              </a:p>
            </p:txBody>
          </p:sp>
        </mc:Fallback>
      </mc:AlternateContent>
      <p:sp>
        <p:nvSpPr>
          <p:cNvPr id="11" name="Content Placeholder 4"/>
          <p:cNvSpPr txBox="1">
            <a:spLocks/>
          </p:cNvSpPr>
          <p:nvPr/>
        </p:nvSpPr>
        <p:spPr>
          <a:xfrm>
            <a:off x="305989" y="1363291"/>
            <a:ext cx="1679468" cy="271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smtClean="0"/>
              <a:t>“Stick spectrum”:</a:t>
            </a:r>
            <a:endParaRPr lang="en-US" sz="1400" i="1" dirty="0" smtClean="0"/>
          </a:p>
          <a:p>
            <a:pPr marL="0" indent="0">
              <a:buFont typeface="Arial" panose="020B0604020202020204" pitchFamily="34" charset="0"/>
              <a:buNone/>
            </a:pPr>
            <a:endParaRPr lang="en-US" sz="1400" dirty="0" smtClean="0"/>
          </a:p>
          <a:p>
            <a:pPr marL="0" indent="0">
              <a:buFont typeface="Arial" panose="020B0604020202020204" pitchFamily="34" charset="0"/>
              <a:buNone/>
            </a:pPr>
            <a:endParaRPr lang="en-US" sz="1400" dirty="0" smtClean="0"/>
          </a:p>
        </p:txBody>
      </p:sp>
      <p:sp>
        <p:nvSpPr>
          <p:cNvPr id="12" name="Content Placeholder 4"/>
          <p:cNvSpPr txBox="1">
            <a:spLocks/>
          </p:cNvSpPr>
          <p:nvPr/>
        </p:nvSpPr>
        <p:spPr>
          <a:xfrm>
            <a:off x="419489" y="1869248"/>
            <a:ext cx="1545038" cy="5431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smtClean="0"/>
              <a:t>Convolve with </a:t>
            </a:r>
            <a:r>
              <a:rPr lang="en-US" sz="1600" i="1" dirty="0" err="1" smtClean="0"/>
              <a:t>lineshape</a:t>
            </a:r>
            <a:r>
              <a:rPr lang="en-US" sz="1600" i="1" dirty="0" smtClean="0"/>
              <a:t>:</a:t>
            </a:r>
            <a:endParaRPr lang="en-US" sz="1400" i="1" dirty="0" smtClean="0"/>
          </a:p>
          <a:p>
            <a:pPr marL="0" indent="0">
              <a:buFont typeface="Arial" panose="020B0604020202020204" pitchFamily="34" charset="0"/>
              <a:buNone/>
            </a:pPr>
            <a:endParaRPr lang="en-US" sz="1400" dirty="0" smtClean="0"/>
          </a:p>
          <a:p>
            <a:pPr marL="0" indent="0">
              <a:buFont typeface="Arial" panose="020B0604020202020204" pitchFamily="34" charset="0"/>
              <a:buNone/>
            </a:pPr>
            <a:endParaRPr lang="en-US" sz="1400" dirty="0" smtClean="0"/>
          </a:p>
        </p:txBody>
      </p:sp>
      <mc:AlternateContent xmlns:mc="http://schemas.openxmlformats.org/markup-compatibility/2006" xmlns:a14="http://schemas.microsoft.com/office/drawing/2010/main">
        <mc:Choice Requires="a14">
          <p:sp>
            <p:nvSpPr>
              <p:cNvPr id="28" name="TextBox 27"/>
              <p:cNvSpPr txBox="1"/>
              <p:nvPr/>
            </p:nvSpPr>
            <p:spPr>
              <a:xfrm>
                <a:off x="6313412" y="1870024"/>
                <a:ext cx="5571847" cy="726546"/>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m:rPr>
                              <m:sty m:val="p"/>
                            </m:rPr>
                            <a:rPr lang="el-GR" b="0" i="1" smtClean="0">
                              <a:latin typeface="Cambria Math" panose="02040503050406030204" pitchFamily="18" charset="0"/>
                            </a:rPr>
                            <m:t>ν</m:t>
                          </m:r>
                        </m:e>
                      </m:d>
                      <m:r>
                        <a:rPr lang="en-US" b="0" i="1" smtClean="0">
                          <a:latin typeface="Cambria Math" panose="02040503050406030204" pitchFamily="18" charset="0"/>
                        </a:rPr>
                        <m:t>=</m:t>
                      </m:r>
                      <m:nary>
                        <m:naryPr>
                          <m:chr m:val="∭"/>
                          <m:limLoc m:val="undOvr"/>
                          <m:subHide m:val="on"/>
                          <m:supHide m:val="on"/>
                          <m:ctrlPr>
                            <a:rPr lang="en-US" b="0" i="1" smtClean="0">
                              <a:latin typeface="Cambria Math" panose="02040503050406030204" pitchFamily="18" charset="0"/>
                            </a:rPr>
                          </m:ctrlPr>
                        </m:naryPr>
                        <m:sub/>
                        <m:sup/>
                        <m:e>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panose="02040503050406030204" pitchFamily="18" charset="0"/>
                                    </a:rPr>
                                    <m:t>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𝐺</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𝐿</m:t>
                                  </m:r>
                                </m:sub>
                              </m:sSub>
                            </m:e>
                          </m:d>
                          <m:r>
                            <a:rPr lang="en-US" i="1">
                              <a:latin typeface="Cambria Math" panose="02040503050406030204" pitchFamily="18" charset="0"/>
                            </a:rPr>
                            <m:t>𝑔</m:t>
                          </m:r>
                          <m:d>
                            <m:dPr>
                              <m:ctrlPr>
                                <a:rPr lang="en-US" i="1">
                                  <a:latin typeface="Cambria Math" panose="02040503050406030204" pitchFamily="18" charset="0"/>
                                </a:rPr>
                              </m:ctrlPr>
                            </m:dPr>
                            <m:e>
                              <m:r>
                                <m:rPr>
                                  <m:sty m:val="p"/>
                                </m:rPr>
                                <a:rPr lang="el-GR" i="1">
                                  <a:latin typeface="Cambria Math" panose="02040503050406030204" pitchFamily="18" charset="0"/>
                                </a:rPr>
                                <m:t>ν</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𝐺</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𝐿</m:t>
                                  </m:r>
                                </m:sub>
                              </m:sSub>
                            </m:e>
                          </m:d>
                          <m:r>
                            <a:rPr lang="en-US" i="1">
                              <a:latin typeface="Cambria Math" panose="02040503050406030204" pitchFamily="18" charset="0"/>
                            </a:rPr>
                            <m:t>𝑑</m:t>
                          </m:r>
                          <m:sSub>
                            <m:sSubPr>
                              <m:ctrlPr>
                                <a:rPr lang="en-US" i="1">
                                  <a:latin typeface="Cambria Math" panose="02040503050406030204" pitchFamily="18" charset="0"/>
                                </a:rPr>
                              </m:ctrlPr>
                            </m:sSubPr>
                            <m:e>
                              <m:r>
                                <m:rPr>
                                  <m:sty m:val="p"/>
                                </m:rPr>
                                <a:rPr lang="el-GR" i="1">
                                  <a:latin typeface="Cambria Math" panose="02040503050406030204" pitchFamily="18" charset="0"/>
                                </a:rPr>
                                <m:t>ν</m:t>
                              </m:r>
                            </m:e>
                            <m:sub>
                              <m:r>
                                <a:rPr lang="en-US" i="1">
                                  <a:latin typeface="Cambria Math" panose="02040503050406030204" pitchFamily="18" charset="0"/>
                                </a:rPr>
                                <m:t>0</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𝐺</m:t>
                              </m:r>
                            </m:sub>
                          </m:sSub>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𝐿</m:t>
                              </m:r>
                            </m:sub>
                          </m:sSub>
                        </m:e>
                      </m:nary>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313412" y="1870024"/>
                <a:ext cx="5571847" cy="726546"/>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313414" y="1155801"/>
                <a:ext cx="5571845" cy="672235"/>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𝐿</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0</m:t>
                              </m:r>
                            </m:sub>
                            <m:sup>
                              <m:r>
                                <a:rPr lang="en-US" b="0" i="1" smtClean="0">
                                  <a:latin typeface="Cambria Math" panose="02040503050406030204" pitchFamily="18" charset="0"/>
                                </a:rPr>
                                <m:t>𝑖</m:t>
                              </m:r>
                            </m:sup>
                          </m:sSubSup>
                          <m:r>
                            <a:rPr lang="el-GR"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l-GR" b="0" i="1" smtClean="0">
                                  <a:latin typeface="Cambria Math" panose="02040503050406030204" pitchFamily="18" charset="0"/>
                                </a:rPr>
                                <m:t>ν</m:t>
                              </m:r>
                            </m:e>
                            <m:sub>
                              <m:r>
                                <a:rPr lang="en-US" b="0" i="1" smtClean="0">
                                  <a:latin typeface="Cambria Math" panose="02040503050406030204" pitchFamily="18" charset="0"/>
                                </a:rPr>
                                <m:t>0</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r>
                            <a:rPr lang="el-GR" i="1">
                              <a:latin typeface="Cambria Math" panose="02040503050406030204" pitchFamily="18" charset="0"/>
                            </a:rPr>
                            <m:t>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𝐺</m:t>
                              </m:r>
                            </m:sub>
                          </m:sSub>
                          <m:r>
                            <a:rPr lang="en-US" i="1">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𝐺</m:t>
                              </m:r>
                            </m:sub>
                            <m:sup>
                              <m:r>
                                <a:rPr lang="en-US" i="1">
                                  <a:latin typeface="Cambria Math" panose="02040503050406030204" pitchFamily="18" charset="0"/>
                                </a:rPr>
                                <m:t>𝑖</m:t>
                              </m:r>
                            </m:sup>
                          </m:sSubSup>
                          <m:r>
                            <a:rPr lang="en-US" i="1">
                              <a:latin typeface="Cambria Math" panose="02040503050406030204" pitchFamily="18" charset="0"/>
                            </a:rPr>
                            <m:t>)</m:t>
                          </m:r>
                          <m:r>
                            <a:rPr lang="el-GR" i="1">
                              <a:latin typeface="Cambria Math" panose="02040503050406030204" pitchFamily="18" charset="0"/>
                            </a:rPr>
                            <m:t>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𝐿</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𝐿</m:t>
                              </m:r>
                            </m:sub>
                            <m:sup>
                              <m:r>
                                <a:rPr lang="en-US" i="1">
                                  <a:latin typeface="Cambria Math" panose="02040503050406030204" pitchFamily="18" charset="0"/>
                                </a:rPr>
                                <m:t>𝑖</m:t>
                              </m:r>
                            </m:sup>
                          </m:sSubSup>
                          <m:r>
                            <a:rPr lang="en-US" i="1">
                              <a:latin typeface="Cambria Math" panose="02040503050406030204" pitchFamily="18" charset="0"/>
                            </a:rPr>
                            <m:t>)</m:t>
                          </m:r>
                        </m:e>
                      </m:nary>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6313414" y="1155801"/>
                <a:ext cx="5571845" cy="672235"/>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31" name="Content Placeholder 4"/>
          <p:cNvSpPr txBox="1">
            <a:spLocks/>
          </p:cNvSpPr>
          <p:nvPr/>
        </p:nvSpPr>
        <p:spPr>
          <a:xfrm>
            <a:off x="6408982" y="508939"/>
            <a:ext cx="4468244" cy="271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1" dirty="0" smtClean="0"/>
              <a:t>“</a:t>
            </a:r>
            <a:r>
              <a:rPr lang="en-US" sz="2400" b="1" i="1" dirty="0" err="1" smtClean="0"/>
              <a:t>Lineshape</a:t>
            </a:r>
            <a:r>
              <a:rPr lang="en-US" sz="2400" b="1" i="1" dirty="0" smtClean="0"/>
              <a:t> distribution function”</a:t>
            </a:r>
            <a:endParaRPr lang="en-US" sz="2000" b="1" i="1" dirty="0" smtClean="0"/>
          </a:p>
        </p:txBody>
      </p:sp>
      <p:sp>
        <p:nvSpPr>
          <p:cNvPr id="15" name="Right Arrow 14"/>
          <p:cNvSpPr/>
          <p:nvPr/>
        </p:nvSpPr>
        <p:spPr>
          <a:xfrm>
            <a:off x="5204679" y="1461866"/>
            <a:ext cx="752475" cy="172933"/>
          </a:xfrm>
          <a:prstGeom prst="rightArrow">
            <a:avLst/>
          </a:prstGeom>
          <a:ln w="1905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36" name="Straight Connector 35"/>
          <p:cNvCxnSpPr/>
          <p:nvPr/>
        </p:nvCxnSpPr>
        <p:spPr>
          <a:xfrm flipV="1">
            <a:off x="6829425" y="856440"/>
            <a:ext cx="190388" cy="506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1210763" y="4413748"/>
                <a:ext cx="4463584" cy="693395"/>
              </a:xfrm>
              <a:prstGeom prst="rect">
                <a:avLst/>
              </a:prstGeom>
              <a:noFill/>
              <a:ln>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m:rPr>
                              <m:brk m:alnAt="7"/>
                            </m:rPr>
                            <a:rPr lang="en-US" i="1">
                              <a:latin typeface="Cambria Math" panose="02040503050406030204" pitchFamily="18" charset="0"/>
                            </a:rPr>
                            <m:t>𝑚</m:t>
                          </m:r>
                        </m:sub>
                        <m:sup/>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𝑘𝑙𝑚</m:t>
                              </m:r>
                            </m:sub>
                          </m:sSub>
                          <m:r>
                            <a:rPr lang="en-US" i="1">
                              <a:latin typeface="Cambria Math" panose="02040503050406030204" pitchFamily="18" charset="0"/>
                            </a:rPr>
                            <m:t>𝑔</m:t>
                          </m:r>
                          <m:d>
                            <m:dPr>
                              <m:ctrlPr>
                                <a:rPr lang="en-US" i="1">
                                  <a:latin typeface="Cambria Math" panose="02040503050406030204" pitchFamily="18" charset="0"/>
                                </a:rPr>
                              </m:ctrlPr>
                            </m:dPr>
                            <m:e>
                              <m:r>
                                <m:rPr>
                                  <m:sty m:val="p"/>
                                </m:rPr>
                                <a:rPr lang="el-GR" i="1">
                                  <a:latin typeface="Cambria Math" panose="02040503050406030204" pitchFamily="18" charset="0"/>
                                </a:rPr>
                                <m:t>ν</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m:rPr>
                                  <m:sty m:val="p"/>
                                </m:rPr>
                                <a:rPr lang="el-GR" i="1" smtClean="0">
                                  <a:latin typeface="Cambria Math" panose="02040503050406030204" pitchFamily="18" charset="0"/>
                                </a:rPr>
                                <m:t>ν</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𝐺</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e>
                          </m:d>
                        </m:e>
                      </m:nary>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1210763" y="4413748"/>
                <a:ext cx="4463584" cy="693395"/>
              </a:xfrm>
              <a:prstGeom prst="rect">
                <a:avLst/>
              </a:prstGeom>
              <a:blipFill>
                <a:blip r:embed="rId7"/>
                <a:stretch>
                  <a:fillRect/>
                </a:stretch>
              </a:blipFill>
              <a:ln>
                <a:solidFill>
                  <a:schemeClr val="tx1"/>
                </a:solidFill>
              </a:ln>
            </p:spPr>
            <p:txBody>
              <a:bodyPr/>
              <a:lstStyle/>
              <a:p>
                <a:r>
                  <a:rPr lang="en-US">
                    <a:noFill/>
                  </a:rPr>
                  <a:t> </a:t>
                </a:r>
              </a:p>
            </p:txBody>
          </p:sp>
        </mc:Fallback>
      </mc:AlternateContent>
      <p:pic>
        <p:nvPicPr>
          <p:cNvPr id="16" name="Picture 15"/>
          <p:cNvPicPr>
            <a:picLocks noChangeAspect="1"/>
          </p:cNvPicPr>
          <p:nvPr/>
        </p:nvPicPr>
        <p:blipFill rotWithShape="1">
          <a:blip r:embed="rId8">
            <a:clrChange>
              <a:clrFrom>
                <a:srgbClr val="000000">
                  <a:alpha val="0"/>
                </a:srgbClr>
              </a:clrFrom>
              <a:clrTo>
                <a:srgbClr val="000000">
                  <a:alpha val="0"/>
                </a:srgbClr>
              </a:clrTo>
            </a:clrChange>
            <a:grayscl/>
            <a:extLst>
              <a:ext uri="{BEBA8EAE-BF5A-486C-A8C5-ECC9F3942E4B}">
                <a14:imgProps xmlns:a14="http://schemas.microsoft.com/office/drawing/2010/main">
                  <a14:imgLayer r:embed="rId9">
                    <a14:imgEffect>
                      <a14:brightnessContrast bright="40000" contrast="-40000"/>
                    </a14:imgEffect>
                  </a14:imgLayer>
                </a14:imgProps>
              </a:ext>
            </a:extLst>
          </a:blip>
          <a:srcRect t="7270" r="25000" b="667"/>
          <a:stretch/>
        </p:blipFill>
        <p:spPr>
          <a:xfrm>
            <a:off x="6489843" y="2935308"/>
            <a:ext cx="5702157" cy="3938104"/>
          </a:xfrm>
          <a:prstGeom prst="rect">
            <a:avLst/>
          </a:prstGeom>
        </p:spPr>
      </p:pic>
      <p:sp>
        <p:nvSpPr>
          <p:cNvPr id="30" name="Right Arrow 29"/>
          <p:cNvSpPr/>
          <p:nvPr/>
        </p:nvSpPr>
        <p:spPr>
          <a:xfrm>
            <a:off x="5204679" y="2146831"/>
            <a:ext cx="752475" cy="172933"/>
          </a:xfrm>
          <a:prstGeom prst="rightArrow">
            <a:avLst/>
          </a:prstGeom>
          <a:ln w="1905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Content Placeholder 4"/>
              <p:cNvSpPr txBox="1">
                <a:spLocks/>
              </p:cNvSpPr>
              <p:nvPr/>
            </p:nvSpPr>
            <p:spPr>
              <a:xfrm>
                <a:off x="415419" y="2674363"/>
                <a:ext cx="5985899" cy="696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𝐺</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𝐿</m:t>
                            </m:r>
                          </m:sub>
                        </m:sSub>
                      </m:e>
                    </m:d>
                  </m:oMath>
                </a14:m>
                <a:r>
                  <a:rPr lang="en-US" sz="2000" dirty="0" smtClean="0"/>
                  <a:t> → 3D “space” filled with “blips” encoding all spectral information within the </a:t>
                </a:r>
                <a:r>
                  <a:rPr lang="en-US" sz="2000" dirty="0" err="1" smtClean="0"/>
                  <a:t>linelist</a:t>
                </a:r>
                <a:endParaRPr lang="en-US" sz="2000" dirty="0" smtClean="0"/>
              </a:p>
            </p:txBody>
          </p:sp>
        </mc:Choice>
        <mc:Fallback xmlns="">
          <p:sp>
            <p:nvSpPr>
              <p:cNvPr id="35" name="Content Placeholder 4"/>
              <p:cNvSpPr txBox="1">
                <a:spLocks noRot="1" noChangeAspect="1" noMove="1" noResize="1" noEditPoints="1" noAdjustHandles="1" noChangeArrowheads="1" noChangeShapeType="1" noTextEdit="1"/>
              </p:cNvSpPr>
              <p:nvPr/>
            </p:nvSpPr>
            <p:spPr>
              <a:xfrm>
                <a:off x="415419" y="2674363"/>
                <a:ext cx="5985899" cy="696611"/>
              </a:xfrm>
              <a:prstGeom prst="rect">
                <a:avLst/>
              </a:prstGeom>
              <a:blipFill>
                <a:blip r:embed="rId10"/>
                <a:stretch>
                  <a:fillRect l="-916" t="-9649"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4"/>
              <p:cNvSpPr txBox="1">
                <a:spLocks/>
              </p:cNvSpPr>
              <p:nvPr/>
            </p:nvSpPr>
            <p:spPr>
              <a:xfrm>
                <a:off x="415419" y="3411608"/>
                <a:ext cx="5373385" cy="696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2000" i="1">
                        <a:latin typeface="Cambria Math" panose="02040503050406030204" pitchFamily="18" charset="0"/>
                      </a:rPr>
                      <m:t>𝐼</m:t>
                    </m:r>
                    <m:d>
                      <m:dPr>
                        <m:ctrlPr>
                          <a:rPr lang="en-US" sz="2000" i="1">
                            <a:latin typeface="Cambria Math" panose="02040503050406030204" pitchFamily="18" charset="0"/>
                          </a:rPr>
                        </m:ctrlPr>
                      </m:dPr>
                      <m:e>
                        <m:r>
                          <m:rPr>
                            <m:sty m:val="p"/>
                          </m:rPr>
                          <a:rPr lang="el-GR" sz="2000" i="1">
                            <a:latin typeface="Cambria Math" panose="02040503050406030204" pitchFamily="18" charset="0"/>
                          </a:rPr>
                          <m:t>ν</m:t>
                        </m:r>
                      </m:e>
                    </m:d>
                  </m:oMath>
                </a14:m>
                <a:r>
                  <a:rPr lang="en-US" sz="2000" dirty="0" smtClean="0"/>
                  <a:t> </a:t>
                </a:r>
                <a:r>
                  <a:rPr lang="en-US" sz="2000" dirty="0"/>
                  <a:t>→ </a:t>
                </a:r>
                <a:r>
                  <a:rPr lang="en-US" sz="2000" dirty="0" smtClean="0"/>
                  <a:t> Convolution over spectral axis </a:t>
                </a:r>
                <a14:m>
                  <m:oMath xmlns:m="http://schemas.openxmlformats.org/officeDocument/2006/math">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ν</m:t>
                        </m:r>
                      </m:e>
                      <m:sub>
                        <m:r>
                          <a:rPr lang="en-US" sz="2000" i="1">
                            <a:latin typeface="Cambria Math" panose="02040503050406030204" pitchFamily="18" charset="0"/>
                          </a:rPr>
                          <m:t>0</m:t>
                        </m:r>
                      </m:sub>
                    </m:sSub>
                  </m:oMath>
                </a14:m>
                <a:r>
                  <a:rPr lang="en-US" sz="2000" dirty="0" smtClean="0"/>
                  <a:t>, integrals over two width-axes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𝐺</m:t>
                        </m:r>
                      </m:sub>
                    </m:sSub>
                  </m:oMath>
                </a14:m>
                <a:r>
                  <a:rPr lang="en-US" sz="2000" dirty="0" smtClean="0"/>
                  <a:t> &amp;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𝐿</m:t>
                        </m:r>
                      </m:sub>
                    </m:sSub>
                  </m:oMath>
                </a14:m>
                <a:r>
                  <a:rPr lang="en-US" sz="2000" dirty="0" smtClean="0"/>
                  <a:t>.</a:t>
                </a:r>
                <a:endParaRPr lang="en-US" sz="2000" dirty="0"/>
              </a:p>
              <a:p>
                <a:endParaRPr lang="en-US" sz="2000" dirty="0" smtClean="0"/>
              </a:p>
            </p:txBody>
          </p:sp>
        </mc:Choice>
        <mc:Fallback xmlns="">
          <p:sp>
            <p:nvSpPr>
              <p:cNvPr id="37" name="Content Placeholder 4"/>
              <p:cNvSpPr txBox="1">
                <a:spLocks noRot="1" noChangeAspect="1" noMove="1" noResize="1" noEditPoints="1" noAdjustHandles="1" noChangeArrowheads="1" noChangeShapeType="1" noTextEdit="1"/>
              </p:cNvSpPr>
              <p:nvPr/>
            </p:nvSpPr>
            <p:spPr>
              <a:xfrm>
                <a:off x="415419" y="3411608"/>
                <a:ext cx="5373385" cy="696611"/>
              </a:xfrm>
              <a:prstGeom prst="rect">
                <a:avLst/>
              </a:prstGeom>
              <a:blipFill>
                <a:blip r:embed="rId11"/>
                <a:stretch>
                  <a:fillRect l="-1020" t="-9649" b="-7895"/>
                </a:stretch>
              </a:blipFill>
            </p:spPr>
            <p:txBody>
              <a:bodyPr/>
              <a:lstStyle/>
              <a:p>
                <a:r>
                  <a:rPr lang="en-US">
                    <a:noFill/>
                  </a:rPr>
                  <a:t> </a:t>
                </a:r>
              </a:p>
            </p:txBody>
          </p:sp>
        </mc:Fallback>
      </mc:AlternateContent>
      <p:sp>
        <p:nvSpPr>
          <p:cNvPr id="38" name="Content Placeholder 4"/>
          <p:cNvSpPr txBox="1">
            <a:spLocks/>
          </p:cNvSpPr>
          <p:nvPr/>
        </p:nvSpPr>
        <p:spPr>
          <a:xfrm>
            <a:off x="871648" y="4073302"/>
            <a:ext cx="2203203" cy="506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smtClean="0"/>
              <a:t>Discrete version:</a:t>
            </a:r>
            <a:r>
              <a:rPr lang="en-US" sz="2000" dirty="0" smtClean="0"/>
              <a:t>	</a:t>
            </a:r>
          </a:p>
        </p:txBody>
      </p:sp>
      <p:sp>
        <p:nvSpPr>
          <p:cNvPr id="20" name="Rectangle 19"/>
          <p:cNvSpPr/>
          <p:nvPr/>
        </p:nvSpPr>
        <p:spPr>
          <a:xfrm>
            <a:off x="6408982" y="2794000"/>
            <a:ext cx="5783018" cy="4079412"/>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19813" y="3055715"/>
            <a:ext cx="4678690" cy="3715520"/>
          </a:xfrm>
          <a:prstGeom prst="rect">
            <a:avLst/>
          </a:prstGeom>
        </p:spPr>
      </p:pic>
      <mc:AlternateContent xmlns:mc="http://schemas.openxmlformats.org/markup-compatibility/2006" xmlns:a14="http://schemas.microsoft.com/office/drawing/2010/main">
        <mc:Choice Requires="a14">
          <p:sp>
            <p:nvSpPr>
              <p:cNvPr id="47" name="Content Placeholder 4"/>
              <p:cNvSpPr txBox="1">
                <a:spLocks/>
              </p:cNvSpPr>
              <p:nvPr/>
            </p:nvSpPr>
            <p:spPr>
              <a:xfrm>
                <a:off x="415419" y="5271043"/>
                <a:ext cx="5373385" cy="696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Every spectral line </a:t>
                </a:r>
                <a14:m>
                  <m:oMath xmlns:m="http://schemas.openxmlformats.org/officeDocument/2006/math">
                    <m:r>
                      <a:rPr lang="en-US" sz="2000" i="1">
                        <a:latin typeface="Cambria Math" panose="02040503050406030204" pitchFamily="18" charset="0"/>
                      </a:rPr>
                      <m:t>𝑖</m:t>
                    </m:r>
                    <m:r>
                      <a:rPr lang="en-US" sz="2000" i="1">
                        <a:latin typeface="Cambria Math" panose="02040503050406030204" pitchFamily="18" charset="0"/>
                      </a:rPr>
                      <m:t> </m:t>
                    </m:r>
                  </m:oMath>
                </a14:m>
                <a:r>
                  <a:rPr lang="en-US" sz="2000" dirty="0" smtClean="0"/>
                  <a:t>is distributed over 2x2x2 nearest neighbors  </a:t>
                </a:r>
              </a:p>
            </p:txBody>
          </p:sp>
        </mc:Choice>
        <mc:Fallback xmlns="">
          <p:sp>
            <p:nvSpPr>
              <p:cNvPr id="47" name="Content Placeholder 4"/>
              <p:cNvSpPr txBox="1">
                <a:spLocks noRot="1" noChangeAspect="1" noMove="1" noResize="1" noEditPoints="1" noAdjustHandles="1" noChangeArrowheads="1" noChangeShapeType="1" noTextEdit="1"/>
              </p:cNvSpPr>
              <p:nvPr/>
            </p:nvSpPr>
            <p:spPr>
              <a:xfrm>
                <a:off x="415419" y="5271043"/>
                <a:ext cx="5373385" cy="696611"/>
              </a:xfrm>
              <a:prstGeom prst="rect">
                <a:avLst/>
              </a:prstGeom>
              <a:blipFill>
                <a:blip r:embed="rId13"/>
                <a:stretch>
                  <a:fillRect l="-1020" t="-9649"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Content Placeholder 4"/>
              <p:cNvSpPr txBox="1">
                <a:spLocks/>
              </p:cNvSpPr>
              <p:nvPr/>
            </p:nvSpPr>
            <p:spPr>
              <a:xfrm>
                <a:off x="599514" y="6106904"/>
                <a:ext cx="5809468" cy="6966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smtClean="0"/>
                  <a:t>**NOTE: </a:t>
                </a:r>
                <a14:m>
                  <m:oMath xmlns:m="http://schemas.openxmlformats.org/officeDocument/2006/math">
                    <m:r>
                      <a:rPr lang="en-US" sz="2000" i="1">
                        <a:latin typeface="Cambria Math" panose="02040503050406030204" pitchFamily="18" charset="0"/>
                      </a:rPr>
                      <m:t>𝑆</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l-GR" sz="2000" i="1">
                                <a:latin typeface="Cambria Math" panose="02040503050406030204" pitchFamily="18" charset="0"/>
                              </a:rPr>
                              <m:t>𝜈</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𝐺</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𝐿</m:t>
                            </m:r>
                          </m:sub>
                        </m:sSub>
                        <m:r>
                          <a:rPr lang="en-US" sz="2000" b="0" i="1" smtClean="0">
                            <a:latin typeface="Cambria Math" panose="02040503050406030204" pitchFamily="18" charset="0"/>
                          </a:rPr>
                          <m:t>,…</m:t>
                        </m:r>
                      </m:e>
                    </m:d>
                  </m:oMath>
                </a14:m>
                <a:r>
                  <a:rPr lang="en-US" sz="2000" i="1" dirty="0" smtClean="0"/>
                  <a:t> could be higher dimensional to accommodate additional </a:t>
                </a:r>
                <a:r>
                  <a:rPr lang="en-US" sz="2000" i="1" dirty="0" err="1" smtClean="0"/>
                  <a:t>lineshape</a:t>
                </a:r>
                <a:r>
                  <a:rPr lang="en-US" sz="2000" i="1" dirty="0" smtClean="0"/>
                  <a:t> parameters!</a:t>
                </a:r>
              </a:p>
            </p:txBody>
          </p:sp>
        </mc:Choice>
        <mc:Fallback xmlns="">
          <p:sp>
            <p:nvSpPr>
              <p:cNvPr id="50" name="Content Placeholder 4"/>
              <p:cNvSpPr txBox="1">
                <a:spLocks noRot="1" noChangeAspect="1" noMove="1" noResize="1" noEditPoints="1" noAdjustHandles="1" noChangeArrowheads="1" noChangeShapeType="1" noTextEdit="1"/>
              </p:cNvSpPr>
              <p:nvPr/>
            </p:nvSpPr>
            <p:spPr>
              <a:xfrm>
                <a:off x="599514" y="6106904"/>
                <a:ext cx="5809468" cy="696611"/>
              </a:xfrm>
              <a:prstGeom prst="rect">
                <a:avLst/>
              </a:prstGeom>
              <a:blipFill>
                <a:blip r:embed="rId14"/>
                <a:stretch>
                  <a:fillRect l="-1049" t="-9649" r="-1784" b="-7895"/>
                </a:stretch>
              </a:blipFill>
            </p:spPr>
            <p:txBody>
              <a:bodyPr/>
              <a:lstStyle/>
              <a:p>
                <a:r>
                  <a:rPr lang="en-US">
                    <a:noFill/>
                  </a:rPr>
                  <a:t> </a:t>
                </a:r>
              </a:p>
            </p:txBody>
          </p:sp>
        </mc:Fallback>
      </mc:AlternateContent>
      <p:sp>
        <p:nvSpPr>
          <p:cNvPr id="23" name="TextBox 22"/>
          <p:cNvSpPr txBox="1"/>
          <p:nvPr/>
        </p:nvSpPr>
        <p:spPr>
          <a:xfrm>
            <a:off x="11772900" y="6388100"/>
            <a:ext cx="301686" cy="369332"/>
          </a:xfrm>
          <a:prstGeom prst="rect">
            <a:avLst/>
          </a:prstGeom>
          <a:noFill/>
        </p:spPr>
        <p:txBody>
          <a:bodyPr wrap="none" rtlCol="0">
            <a:spAutoFit/>
          </a:bodyPr>
          <a:lstStyle/>
          <a:p>
            <a:r>
              <a:rPr lang="en-US" dirty="0" smtClean="0"/>
              <a:t>6</a:t>
            </a:r>
            <a:endParaRPr lang="en-US" dirty="0"/>
          </a:p>
        </p:txBody>
      </p:sp>
    </p:spTree>
    <p:extLst>
      <p:ext uri="{BB962C8B-B14F-4D97-AF65-F5344CB8AC3E}">
        <p14:creationId xmlns:p14="http://schemas.microsoft.com/office/powerpoint/2010/main" val="195224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6" grpId="0"/>
      <p:bldP spid="11" grpId="0"/>
      <p:bldP spid="12" grpId="0"/>
      <p:bldP spid="28" grpId="0" animBg="1"/>
      <p:bldP spid="29" grpId="0" animBg="1"/>
      <p:bldP spid="31" grpId="0"/>
      <p:bldP spid="15" grpId="0" animBg="1"/>
      <p:bldP spid="32" grpId="0" animBg="1"/>
      <p:bldP spid="30" grpId="0" animBg="1"/>
      <p:bldP spid="35" grpId="0" build="p"/>
      <p:bldP spid="37" grpId="0" build="p"/>
      <p:bldP spid="38" grpId="0" build="p"/>
      <p:bldP spid="20" grpId="0" animBg="1"/>
      <p:bldP spid="47" grpId="0" build="p"/>
      <p:bldP spid="5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863" y="187419"/>
            <a:ext cx="6023390" cy="4517543"/>
          </a:xfrm>
          <a:prstGeom prst="rect">
            <a:avLst/>
          </a:prstGeom>
        </p:spPr>
      </p:pic>
      <p:sp>
        <p:nvSpPr>
          <p:cNvPr id="4" name="Title 3"/>
          <p:cNvSpPr>
            <a:spLocks noGrp="1"/>
          </p:cNvSpPr>
          <p:nvPr>
            <p:ph type="title"/>
          </p:nvPr>
        </p:nvSpPr>
        <p:spPr>
          <a:xfrm>
            <a:off x="853774" y="187419"/>
            <a:ext cx="5073993" cy="643041"/>
          </a:xfrm>
        </p:spPr>
        <p:txBody>
          <a:bodyPr>
            <a:normAutofit/>
          </a:bodyPr>
          <a:lstStyle/>
          <a:p>
            <a:r>
              <a:rPr lang="en-US" sz="2800" b="1" dirty="0" smtClean="0"/>
              <a:t>New method – Discretizing widths</a:t>
            </a:r>
            <a:endParaRPr lang="en-US" sz="2800" b="1"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50725" y="863938"/>
                <a:ext cx="5771295" cy="390772"/>
              </a:xfrm>
            </p:spPr>
            <p:txBody>
              <a:bodyPr>
                <a:noAutofit/>
              </a:bodyPr>
              <a:lstStyle/>
              <a:p>
                <a:r>
                  <a:rPr lang="en-US" sz="2000" dirty="0" smtClean="0"/>
                  <a:t>New method only fast 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𝐺</m:t>
                        </m:r>
                      </m:sub>
                    </m:sSub>
                  </m:oMath>
                </a14:m>
                <a:r>
                  <a:rPr lang="en-US" sz="2000" dirty="0" smtClean="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b="0" i="1" smtClean="0">
                            <a:latin typeface="Cambria Math" panose="02040503050406030204" pitchFamily="18" charset="0"/>
                          </a:rPr>
                          <m:t>𝐿</m:t>
                        </m:r>
                      </m:sub>
                    </m:sSub>
                  </m:oMath>
                </a14:m>
                <a:r>
                  <a:rPr lang="en-US" sz="2000" dirty="0" smtClean="0"/>
                  <a:t> are small </a:t>
                </a:r>
              </a:p>
              <a:p>
                <a:pPr marL="0" indent="0">
                  <a:buNone/>
                </a:pPr>
                <a:endParaRPr lang="en-US" sz="2000" dirty="0" smtClean="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50725" y="863938"/>
                <a:ext cx="5771295" cy="390772"/>
              </a:xfrm>
              <a:blipFill>
                <a:blip r:embed="rId4"/>
                <a:stretch>
                  <a:fillRect l="-951" t="-17188" b="-21875"/>
                </a:stretch>
              </a:blipFill>
            </p:spPr>
            <p:txBody>
              <a:bodyPr/>
              <a:lstStyle/>
              <a:p>
                <a:r>
                  <a:rPr lang="en-US">
                    <a:noFill/>
                  </a:rPr>
                  <a:t> </a:t>
                </a:r>
              </a:p>
            </p:txBody>
          </p:sp>
        </mc:Fallback>
      </mc:AlternateContent>
      <p:sp>
        <p:nvSpPr>
          <p:cNvPr id="29" name="Content Placeholder 4"/>
          <p:cNvSpPr txBox="1">
            <a:spLocks/>
          </p:cNvSpPr>
          <p:nvPr/>
        </p:nvSpPr>
        <p:spPr>
          <a:xfrm>
            <a:off x="713728" y="1338408"/>
            <a:ext cx="5443246" cy="723093"/>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smtClean="0"/>
              <a:t>Can a </a:t>
            </a:r>
            <a:r>
              <a:rPr lang="en-US" sz="2000" i="1" dirty="0" err="1" smtClean="0"/>
              <a:t>lineshape</a:t>
            </a:r>
            <a:r>
              <a:rPr lang="en-US" sz="2000" i="1" dirty="0" smtClean="0"/>
              <a:t> of </a:t>
            </a:r>
            <a:r>
              <a:rPr lang="en-US" sz="2000" b="1" i="1" dirty="0" smtClean="0"/>
              <a:t>arbitrary width </a:t>
            </a:r>
            <a:r>
              <a:rPr lang="en-US" sz="2000" i="1" dirty="0" smtClean="0"/>
              <a:t>be expressed as </a:t>
            </a:r>
            <a:r>
              <a:rPr lang="en-US" sz="2000" b="1" i="1" dirty="0" smtClean="0"/>
              <a:t>weighted sum </a:t>
            </a:r>
            <a:r>
              <a:rPr lang="en-US" sz="2000" i="1" dirty="0" smtClean="0"/>
              <a:t>of </a:t>
            </a:r>
            <a:r>
              <a:rPr lang="en-US" sz="2000" i="1" dirty="0" err="1" smtClean="0"/>
              <a:t>lineshapes</a:t>
            </a:r>
            <a:r>
              <a:rPr lang="en-US" sz="2000" i="1" dirty="0" smtClean="0"/>
              <a:t> with </a:t>
            </a:r>
            <a:r>
              <a:rPr lang="en-US" sz="2000" b="1" i="1" dirty="0" smtClean="0"/>
              <a:t>discrete widths</a:t>
            </a:r>
            <a:r>
              <a:rPr lang="en-US" sz="2000" i="1" dirty="0" smtClean="0"/>
              <a:t>?</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5863" y="187419"/>
            <a:ext cx="6023390" cy="4517543"/>
          </a:xfrm>
          <a:prstGeom prst="rect">
            <a:avLst/>
          </a:prstGeom>
        </p:spPr>
      </p:pic>
      <mc:AlternateContent xmlns:mc="http://schemas.openxmlformats.org/markup-compatibility/2006" xmlns:a14="http://schemas.microsoft.com/office/drawing/2010/main">
        <mc:Choice Requires="a14">
          <p:sp>
            <p:nvSpPr>
              <p:cNvPr id="73" name="TextBox 72"/>
              <p:cNvSpPr txBox="1"/>
              <p:nvPr/>
            </p:nvSpPr>
            <p:spPr>
              <a:xfrm>
                <a:off x="507810" y="2709119"/>
                <a:ext cx="2443746" cy="3284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𝑒𝑥𝑎𝑐𝑡</m:t>
                          </m:r>
                        </m:sub>
                      </m:sSub>
                      <m:d>
                        <m:dPr>
                          <m:ctrlPr>
                            <a:rPr lang="en-US" sz="2000" b="0" i="1" smtClean="0">
                              <a:latin typeface="Cambria Math" panose="02040503050406030204" pitchFamily="18" charset="0"/>
                            </a:rPr>
                          </m:ctrlPr>
                        </m:dPr>
                        <m:e>
                          <m:r>
                            <m:rPr>
                              <m:sty m:val="p"/>
                            </m:rPr>
                            <a:rPr lang="el-GR" sz="2000" b="0" i="1" smtClean="0">
                              <a:latin typeface="Cambria Math" panose="02040503050406030204" pitchFamily="18" charset="0"/>
                            </a:rPr>
                            <m:t>ν</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 (</m:t>
                      </m:r>
                      <m:r>
                        <m:rPr>
                          <m:sty m:val="p"/>
                        </m:rPr>
                        <a:rPr lang="el-GR" sz="2000" b="0" i="1" smtClean="0">
                          <a:latin typeface="Cambria Math" panose="02040503050406030204" pitchFamily="18" charset="0"/>
                        </a:rPr>
                        <m:t>ν</m:t>
                      </m:r>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𝐺</m:t>
                          </m:r>
                        </m:sub>
                        <m:sup>
                          <m:r>
                            <a:rPr lang="en-US" sz="2000" i="1">
                              <a:latin typeface="Cambria Math" panose="02040503050406030204" pitchFamily="18" charset="0"/>
                            </a:rPr>
                            <m:t>𝑖</m:t>
                          </m:r>
                        </m:sup>
                      </m:sSubSup>
                      <m:r>
                        <a:rPr lang="en-US" sz="2000" b="0" i="1" smtClean="0">
                          <a:latin typeface="Cambria Math" panose="02040503050406030204" pitchFamily="18" charset="0"/>
                        </a:rPr>
                        <m:t>)</m:t>
                      </m:r>
                    </m:oMath>
                  </m:oMathPara>
                </a14:m>
                <a:endParaRPr lang="en-US" sz="2000" dirty="0"/>
              </a:p>
            </p:txBody>
          </p:sp>
        </mc:Choice>
        <mc:Fallback xmlns="">
          <p:sp>
            <p:nvSpPr>
              <p:cNvPr id="73" name="TextBox 72"/>
              <p:cNvSpPr txBox="1">
                <a:spLocks noRot="1" noChangeAspect="1" noMove="1" noResize="1" noEditPoints="1" noAdjustHandles="1" noChangeArrowheads="1" noChangeShapeType="1" noTextEdit="1"/>
              </p:cNvSpPr>
              <p:nvPr/>
            </p:nvSpPr>
            <p:spPr>
              <a:xfrm>
                <a:off x="507810" y="2709119"/>
                <a:ext cx="2443746" cy="328423"/>
              </a:xfrm>
              <a:prstGeom prst="rect">
                <a:avLst/>
              </a:prstGeom>
              <a:blipFill>
                <a:blip r:embed="rId6"/>
                <a:stretch>
                  <a:fillRect l="-1746" r="-349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507810" y="5884273"/>
                <a:ext cx="5162247" cy="94699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𝑎𝑝𝑝𝑟𝑜𝑥</m:t>
                          </m:r>
                        </m:sub>
                      </m:sSub>
                      <m:d>
                        <m:dPr>
                          <m:ctrlPr>
                            <a:rPr lang="en-US" sz="2000" b="0" i="1" smtClean="0">
                              <a:latin typeface="Cambria Math" panose="02040503050406030204" pitchFamily="18" charset="0"/>
                            </a:rPr>
                          </m:ctrlPr>
                        </m:dPr>
                        <m:e>
                          <m:r>
                            <m:rPr>
                              <m:sty m:val="p"/>
                            </m:rPr>
                            <a:rPr lang="el-GR" sz="2000" b="0" i="1" smtClean="0">
                              <a:latin typeface="Cambria Math" panose="02040503050406030204" pitchFamily="18" charset="0"/>
                            </a:rPr>
                            <m:t>ν</m:t>
                          </m:r>
                        </m:e>
                      </m:d>
                      <m:r>
                        <a:rPr lang="en-US" sz="2000" b="0" i="1" smtClean="0">
                          <a:latin typeface="Cambria Math" panose="02040503050406030204" pitchFamily="18" charset="0"/>
                        </a:rPr>
                        <m:t>=</m:t>
                      </m:r>
                    </m:oMath>
                  </m:oMathPara>
                </a14:m>
                <a:endParaRPr lang="en-US" sz="20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r>
                            <a:rPr lang="en-US" sz="2000" b="0" i="1" smtClean="0">
                              <a:latin typeface="Cambria Math" panose="02040503050406030204" pitchFamily="18" charset="0"/>
                            </a:rPr>
                            <m:t>−1</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m:rPr>
                              <m:sty m:val="p"/>
                            </m:rPr>
                            <a:rPr lang="el-GR" sz="2000" b="0" i="1" smtClean="0">
                              <a:latin typeface="Cambria Math" panose="02040503050406030204" pitchFamily="18" charset="0"/>
                            </a:rPr>
                            <m:t>ν</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𝐺</m:t>
                              </m:r>
                            </m:sub>
                          </m:sSub>
                          <m:r>
                            <a:rPr lang="en-US" sz="2000" b="0" i="1" smtClean="0">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 </m:t>
                          </m:r>
                        </m:e>
                      </m:d>
                      <m:r>
                        <a:rPr lang="en-US" sz="2000" b="0" i="0" smtClean="0">
                          <a:latin typeface="Cambria Math" panose="02040503050406030204" pitchFamily="18" charset="0"/>
                        </a:rPr>
                        <m:t>+</m:t>
                      </m:r>
                      <m:r>
                        <a:rPr lang="en-US" sz="2000" b="0" i="1" smtClean="0">
                          <a:latin typeface="Cambria Math" panose="02040503050406030204" pitchFamily="18" charset="0"/>
                        </a:rPr>
                        <m:t>𝑎</m:t>
                      </m:r>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𝐺</m:t>
                          </m:r>
                        </m:sub>
                      </m:sSub>
                      <m:r>
                        <a:rPr lang="en-US" sz="2000" i="1">
                          <a:latin typeface="Cambria Math" panose="02040503050406030204" pitchFamily="18" charset="0"/>
                        </a:rPr>
                        <m:t> (</m:t>
                      </m:r>
                      <m:r>
                        <m:rPr>
                          <m:sty m:val="p"/>
                        </m:rPr>
                        <a:rPr lang="el-GR" sz="2000" i="1">
                          <a:latin typeface="Cambria Math" panose="02040503050406030204" pitchFamily="18" charset="0"/>
                        </a:rPr>
                        <m:t>ν</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𝐺</m:t>
                          </m:r>
                        </m:sub>
                      </m:sSub>
                      <m:r>
                        <a:rPr lang="en-US" sz="2000" i="1">
                          <a:latin typeface="Cambria Math" panose="02040503050406030204" pitchFamily="18" charset="0"/>
                        </a:rPr>
                        <m:t>[</m:t>
                      </m:r>
                      <m:r>
                        <a:rPr lang="en-US" sz="2000" b="0" i="1" smtClean="0">
                          <a:latin typeface="Cambria Math" panose="02040503050406030204" pitchFamily="18" charset="0"/>
                        </a:rPr>
                        <m:t>𝑙</m:t>
                      </m:r>
                      <m:r>
                        <a:rPr lang="en-US" sz="2000" b="0" i="1" smtClean="0">
                          <a:latin typeface="Cambria Math" panose="02040503050406030204" pitchFamily="18" charset="0"/>
                        </a:rPr>
                        <m:t>+1])</m:t>
                      </m:r>
                    </m:oMath>
                  </m:oMathPara>
                </a14:m>
                <a:endParaRPr lang="en-US" sz="2000" dirty="0"/>
              </a:p>
              <a:p>
                <a:endParaRPr lang="en-US" sz="2000" dirty="0"/>
              </a:p>
            </p:txBody>
          </p:sp>
        </mc:Choice>
        <mc:Fallback xmlns="">
          <p:sp>
            <p:nvSpPr>
              <p:cNvPr id="74" name="TextBox 73"/>
              <p:cNvSpPr txBox="1">
                <a:spLocks noRot="1" noChangeAspect="1" noMove="1" noResize="1" noEditPoints="1" noAdjustHandles="1" noChangeArrowheads="1" noChangeShapeType="1" noTextEdit="1"/>
              </p:cNvSpPr>
              <p:nvPr/>
            </p:nvSpPr>
            <p:spPr>
              <a:xfrm>
                <a:off x="507810" y="5884273"/>
                <a:ext cx="5162247" cy="946991"/>
              </a:xfrm>
              <a:prstGeom prst="rect">
                <a:avLst/>
              </a:prstGeom>
              <a:blipFill>
                <a:blip r:embed="rId7"/>
                <a:stretch>
                  <a:fillRect l="-1653"/>
                </a:stretch>
              </a:blipFill>
            </p:spPr>
            <p:txBody>
              <a:bodyPr/>
              <a:lstStyle/>
              <a:p>
                <a:r>
                  <a:rPr lang="en-US">
                    <a:noFill/>
                  </a:rPr>
                  <a:t> </a:t>
                </a:r>
              </a:p>
            </p:txBody>
          </p:sp>
        </mc:Fallback>
      </mc:AlternateContent>
      <p:sp>
        <p:nvSpPr>
          <p:cNvPr id="75" name="Content Placeholder 4"/>
          <p:cNvSpPr txBox="1">
            <a:spLocks/>
          </p:cNvSpPr>
          <p:nvPr/>
        </p:nvSpPr>
        <p:spPr>
          <a:xfrm>
            <a:off x="507810" y="2418152"/>
            <a:ext cx="4648390" cy="404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smtClean="0"/>
              <a:t>Exact </a:t>
            </a:r>
            <a:r>
              <a:rPr lang="en-US" sz="2000" i="1" dirty="0" err="1" smtClean="0"/>
              <a:t>lineshape</a:t>
            </a:r>
            <a:r>
              <a:rPr lang="en-US" sz="2000" i="1" dirty="0" smtClean="0"/>
              <a:t>:</a:t>
            </a:r>
            <a:endParaRPr lang="en-US" sz="1800" i="1" dirty="0" smtClean="0"/>
          </a:p>
        </p:txBody>
      </p:sp>
      <p:sp>
        <p:nvSpPr>
          <p:cNvPr id="76" name="Content Placeholder 4"/>
          <p:cNvSpPr txBox="1">
            <a:spLocks/>
          </p:cNvSpPr>
          <p:nvPr/>
        </p:nvSpPr>
        <p:spPr>
          <a:xfrm>
            <a:off x="350725" y="5509211"/>
            <a:ext cx="2926332" cy="2410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smtClean="0"/>
              <a:t>Approximated </a:t>
            </a:r>
            <a:r>
              <a:rPr lang="en-US" sz="2000" i="1" dirty="0" err="1" smtClean="0"/>
              <a:t>lineshape</a:t>
            </a:r>
            <a:r>
              <a:rPr lang="en-US" sz="2000" i="1" dirty="0" smtClean="0"/>
              <a:t>:</a:t>
            </a:r>
            <a:endParaRPr lang="en-US" sz="1800" i="1" dirty="0" smtClean="0"/>
          </a:p>
        </p:txBody>
      </p:sp>
      <mc:AlternateContent xmlns:mc="http://schemas.openxmlformats.org/markup-compatibility/2006" xmlns:a14="http://schemas.microsoft.com/office/drawing/2010/main">
        <mc:Choice Requires="a14">
          <p:sp>
            <p:nvSpPr>
              <p:cNvPr id="77" name="Rectangle 76"/>
              <p:cNvSpPr/>
              <p:nvPr/>
            </p:nvSpPr>
            <p:spPr>
              <a:xfrm>
                <a:off x="449491" y="3703911"/>
                <a:ext cx="311392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𝐺</m:t>
                          </m:r>
                        </m:sub>
                      </m:sSub>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𝐺</m:t>
                          </m:r>
                        </m:sub>
                      </m:sSub>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0</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i="1">
                                  <a:latin typeface="Cambria Math" panose="02040503050406030204" pitchFamily="18" charset="0"/>
                                </a:rPr>
                              </m:ctrlPr>
                            </m:dPr>
                            <m:e>
                              <m:r>
                                <a:rPr lang="en-US" sz="2000" i="1">
                                  <a:latin typeface="Cambria Math" panose="02040503050406030204" pitchFamily="18" charset="0"/>
                                </a:rPr>
                                <m:t>𝑘</m:t>
                              </m:r>
                              <m:sSub>
                                <m:sSubPr>
                                  <m:ctrlPr>
                                    <a:rPr lang="en-US" sz="2000" i="1" dirty="0">
                                      <a:latin typeface="Cambria Math" panose="02040503050406030204" pitchFamily="18" charset="0"/>
                                    </a:rPr>
                                  </m:ctrlPr>
                                </m:sSubPr>
                                <m:e>
                                  <m:r>
                                    <m:rPr>
                                      <m:nor/>
                                    </m:rPr>
                                    <a:rPr lang="en-US" sz="2000" i="1" dirty="0"/>
                                    <m:t>∆</m:t>
                                  </m:r>
                                  <m:r>
                                    <m:rPr>
                                      <m:nor/>
                                    </m:rPr>
                                    <a:rPr lang="en-US" sz="2000" i="1" dirty="0"/>
                                    <m:t>x</m:t>
                                  </m:r>
                                </m:e>
                                <m:sub>
                                  <m:r>
                                    <a:rPr lang="en-US" sz="2000" i="1" dirty="0">
                                      <a:latin typeface="Cambria Math" panose="02040503050406030204" pitchFamily="18" charset="0"/>
                                    </a:rPr>
                                    <m:t>𝐺</m:t>
                                  </m:r>
                                </m:sub>
                              </m:sSub>
                            </m:e>
                          </m:d>
                          <m:r>
                            <a:rPr lang="en-US" sz="2000" b="0" i="0" smtClean="0">
                              <a:latin typeface="Cambria Math" panose="02040503050406030204" pitchFamily="18" charset="0"/>
                            </a:rPr>
                            <m:t>,</m:t>
                          </m:r>
                        </m:e>
                      </m:func>
                    </m:oMath>
                  </m:oMathPara>
                </a14:m>
                <a:endParaRPr lang="en-US" sz="2000" dirty="0"/>
              </a:p>
            </p:txBody>
          </p:sp>
        </mc:Choice>
        <mc:Fallback xmlns="">
          <p:sp>
            <p:nvSpPr>
              <p:cNvPr id="77" name="Rectangle 76"/>
              <p:cNvSpPr>
                <a:spLocks noRot="1" noChangeAspect="1" noMove="1" noResize="1" noEditPoints="1" noAdjustHandles="1" noChangeArrowheads="1" noChangeShapeType="1" noTextEdit="1"/>
              </p:cNvSpPr>
              <p:nvPr/>
            </p:nvSpPr>
            <p:spPr>
              <a:xfrm>
                <a:off x="449491" y="3703911"/>
                <a:ext cx="3113929" cy="400110"/>
              </a:xfrm>
              <a:prstGeom prst="rect">
                <a:avLst/>
              </a:prstGeom>
              <a:blipFill>
                <a:blip r:embed="rId8"/>
                <a:stretch>
                  <a:fillRect b="-7692"/>
                </a:stretch>
              </a:blipFill>
            </p:spPr>
            <p:txBody>
              <a:bodyPr/>
              <a:lstStyle/>
              <a:p>
                <a:r>
                  <a:rPr lang="en-US">
                    <a:noFill/>
                  </a:rPr>
                  <a:t> </a:t>
                </a:r>
              </a:p>
            </p:txBody>
          </p:sp>
        </mc:Fallback>
      </mc:AlternateContent>
      <p:sp>
        <p:nvSpPr>
          <p:cNvPr id="79" name="Content Placeholder 4"/>
          <p:cNvSpPr txBox="1">
            <a:spLocks/>
          </p:cNvSpPr>
          <p:nvPr/>
        </p:nvSpPr>
        <p:spPr>
          <a:xfrm>
            <a:off x="449491" y="3366935"/>
            <a:ext cx="3108811" cy="2715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dirty="0" smtClean="0"/>
              <a:t>Exponential width grid:</a:t>
            </a:r>
            <a:endParaRPr lang="en-US" sz="1800" i="1" dirty="0" smtClean="0"/>
          </a:p>
        </p:txBody>
      </p:sp>
      <p:pic>
        <p:nvPicPr>
          <p:cNvPr id="10" name="Picture 9"/>
          <p:cNvPicPr>
            <a:picLocks noChangeAspect="1"/>
          </p:cNvPicPr>
          <p:nvPr/>
        </p:nvPicPr>
        <p:blipFill>
          <a:blip r:embed="rId9"/>
          <a:stretch>
            <a:fillRect/>
          </a:stretch>
        </p:blipFill>
        <p:spPr>
          <a:xfrm>
            <a:off x="918296" y="4314110"/>
            <a:ext cx="3798137" cy="865707"/>
          </a:xfrm>
          <a:prstGeom prst="rect">
            <a:avLst/>
          </a:prstGeom>
        </p:spPr>
      </p:pic>
      <mc:AlternateContent xmlns:mc="http://schemas.openxmlformats.org/markup-compatibility/2006" xmlns:a14="http://schemas.microsoft.com/office/drawing/2010/main">
        <mc:Choice Requires="a14">
          <p:sp>
            <p:nvSpPr>
              <p:cNvPr id="13" name="Rectangle 12"/>
              <p:cNvSpPr/>
              <p:nvPr/>
            </p:nvSpPr>
            <p:spPr>
              <a:xfrm>
                <a:off x="3684342" y="3697714"/>
                <a:ext cx="14144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rPr>
                          </m:ctrlPr>
                        </m:sSubPr>
                        <m:e>
                          <m:r>
                            <m:rPr>
                              <m:nor/>
                            </m:rPr>
                            <a:rPr lang="en-US" sz="2000" i="1" dirty="0"/>
                            <m:t>∆</m:t>
                          </m:r>
                          <m:r>
                            <m:rPr>
                              <m:nor/>
                            </m:rPr>
                            <a:rPr lang="en-US" sz="2000" b="0" i="1" dirty="0" smtClean="0"/>
                            <m:t>x</m:t>
                          </m:r>
                        </m:e>
                        <m:sub>
                          <m:r>
                            <a:rPr lang="en-US" sz="2000" b="0" i="1" dirty="0" smtClean="0">
                              <a:latin typeface="Cambria Math" panose="02040503050406030204" pitchFamily="18" charset="0"/>
                            </a:rPr>
                            <m:t>𝐺</m:t>
                          </m:r>
                        </m:sub>
                      </m:sSub>
                      <m:r>
                        <a:rPr lang="en-US" sz="2000" b="0" i="1" dirty="0" smtClean="0">
                          <a:latin typeface="Cambria Math" panose="02040503050406030204" pitchFamily="18" charset="0"/>
                        </a:rPr>
                        <m:t>=20%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3684342" y="3697714"/>
                <a:ext cx="1414490" cy="400110"/>
              </a:xfrm>
              <a:prstGeom prst="rect">
                <a:avLst/>
              </a:prstGeom>
              <a:blipFill>
                <a:blip r:embed="rId10"/>
                <a:stretch>
                  <a:fillRect b="-1538"/>
                </a:stretch>
              </a:blipFill>
            </p:spPr>
            <p:txBody>
              <a:bodyPr/>
              <a:lstStyle/>
              <a:p>
                <a:r>
                  <a:rPr lang="en-US">
                    <a:noFill/>
                  </a:rPr>
                  <a:t> </a:t>
                </a:r>
              </a:p>
            </p:txBody>
          </p:sp>
        </mc:Fallback>
      </mc:AlternateContent>
      <p:sp>
        <p:nvSpPr>
          <p:cNvPr id="38" name="Content Placeholder 4"/>
          <p:cNvSpPr txBox="1">
            <a:spLocks/>
          </p:cNvSpPr>
          <p:nvPr/>
        </p:nvSpPr>
        <p:spPr>
          <a:xfrm>
            <a:off x="6122020" y="5006491"/>
            <a:ext cx="5771295" cy="7705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Approximated </a:t>
            </a:r>
            <a:r>
              <a:rPr lang="en-US" sz="2000" dirty="0" err="1" smtClean="0"/>
              <a:t>lineshape</a:t>
            </a:r>
            <a:r>
              <a:rPr lang="en-US" sz="2000" dirty="0" smtClean="0"/>
              <a:t> very close to exact, even at 20% width-grid spacing!</a:t>
            </a:r>
          </a:p>
          <a:p>
            <a:pPr marL="0" indent="0">
              <a:buFont typeface="Arial" panose="020B0604020202020204" pitchFamily="34" charset="0"/>
              <a:buNone/>
            </a:pPr>
            <a:endParaRPr lang="en-US" sz="2000" dirty="0" smtClean="0"/>
          </a:p>
        </p:txBody>
      </p:sp>
      <mc:AlternateContent xmlns:mc="http://schemas.openxmlformats.org/markup-compatibility/2006" xmlns:a14="http://schemas.microsoft.com/office/drawing/2010/main">
        <mc:Choice Requires="a14">
          <p:sp>
            <p:nvSpPr>
              <p:cNvPr id="39" name="Content Placeholder 4"/>
              <p:cNvSpPr txBox="1">
                <a:spLocks/>
              </p:cNvSpPr>
              <p:nvPr/>
            </p:nvSpPr>
            <p:spPr>
              <a:xfrm>
                <a:off x="6122019" y="5840664"/>
                <a:ext cx="5771295" cy="7705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As a result, only small number of </a:t>
                </a:r>
                <a:r>
                  <a:rPr lang="en-US" sz="2000" dirty="0" err="1" smtClean="0"/>
                  <a:t>gridpoints</a:t>
                </a:r>
                <a:r>
                  <a:rPr lang="en-US" sz="2000" dirty="0" smtClean="0"/>
                  <a:t> needed for width-grids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𝐺</m:t>
                        </m:r>
                      </m:sub>
                    </m:sSub>
                    <m:r>
                      <a:rPr lang="en-US" sz="2000" b="0" i="1" smtClean="0">
                        <a:latin typeface="Cambria Math" panose="02040503050406030204" pitchFamily="18" charset="0"/>
                      </a:rPr>
                      <m:t>=2~4</m:t>
                    </m:r>
                  </m:oMath>
                </a14:m>
                <a:r>
                  <a:rPr lang="en-US" sz="2000" dirty="0" smtClean="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𝐿</m:t>
                        </m:r>
                      </m:sub>
                    </m:sSub>
                    <m:r>
                      <a:rPr lang="en-US" sz="2000" b="0" i="1" smtClean="0">
                        <a:latin typeface="Cambria Math" panose="02040503050406030204" pitchFamily="18" charset="0"/>
                      </a:rPr>
                      <m:t>=8~20</m:t>
                    </m:r>
                  </m:oMath>
                </a14:m>
                <a:r>
                  <a:rPr lang="en-US" sz="2000" dirty="0" smtClean="0"/>
                  <a:t>)</a:t>
                </a:r>
              </a:p>
              <a:p>
                <a:pPr marL="0" indent="0">
                  <a:buFont typeface="Arial" panose="020B0604020202020204" pitchFamily="34" charset="0"/>
                  <a:buNone/>
                </a:pPr>
                <a:endParaRPr lang="en-US" sz="2000" dirty="0" smtClean="0"/>
              </a:p>
            </p:txBody>
          </p:sp>
        </mc:Choice>
        <mc:Fallback xmlns="">
          <p:sp>
            <p:nvSpPr>
              <p:cNvPr id="39" name="Content Placeholder 4"/>
              <p:cNvSpPr txBox="1">
                <a:spLocks noRot="1" noChangeAspect="1" noMove="1" noResize="1" noEditPoints="1" noAdjustHandles="1" noChangeArrowheads="1" noChangeShapeType="1" noTextEdit="1"/>
              </p:cNvSpPr>
              <p:nvPr/>
            </p:nvSpPr>
            <p:spPr>
              <a:xfrm>
                <a:off x="6122019" y="5840664"/>
                <a:ext cx="5771295" cy="770582"/>
              </a:xfrm>
              <a:prstGeom prst="rect">
                <a:avLst/>
              </a:prstGeom>
              <a:blipFill>
                <a:blip r:embed="rId11"/>
                <a:stretch>
                  <a:fillRect l="-950" t="-7874" r="-1478"/>
                </a:stretch>
              </a:blipFill>
            </p:spPr>
            <p:txBody>
              <a:bodyPr/>
              <a:lstStyle/>
              <a:p>
                <a:r>
                  <a:rPr lang="en-US">
                    <a:noFill/>
                  </a:rPr>
                  <a:t> </a:t>
                </a:r>
              </a:p>
            </p:txBody>
          </p:sp>
        </mc:Fallback>
      </mc:AlternateContent>
      <p:sp>
        <p:nvSpPr>
          <p:cNvPr id="17" name="TextBox 16"/>
          <p:cNvSpPr txBox="1"/>
          <p:nvPr/>
        </p:nvSpPr>
        <p:spPr>
          <a:xfrm>
            <a:off x="11772900" y="6388100"/>
            <a:ext cx="301686" cy="369332"/>
          </a:xfrm>
          <a:prstGeom prst="rect">
            <a:avLst/>
          </a:prstGeom>
          <a:noFill/>
        </p:spPr>
        <p:txBody>
          <a:bodyPr wrap="none" rtlCol="0">
            <a:spAutoFit/>
          </a:bodyPr>
          <a:lstStyle/>
          <a:p>
            <a:r>
              <a:rPr lang="en-US" dirty="0" smtClean="0"/>
              <a:t>7</a:t>
            </a:r>
            <a:endParaRPr lang="en-US" dirty="0"/>
          </a:p>
        </p:txBody>
      </p:sp>
    </p:spTree>
    <p:extLst>
      <p:ext uri="{BB962C8B-B14F-4D97-AF65-F5344CB8AC3E}">
        <p14:creationId xmlns:p14="http://schemas.microsoft.com/office/powerpoint/2010/main" val="129043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3" grpId="0"/>
      <p:bldP spid="74" grpId="0"/>
      <p:bldP spid="75" grpId="0"/>
      <p:bldP spid="76" grpId="0"/>
      <p:bldP spid="77" grpId="0"/>
      <p:bldP spid="79" grpId="0"/>
      <p:bldP spid="13" grpId="0"/>
      <p:bldP spid="38" grpId="0" build="p"/>
      <p:bldP spid="3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749" y="2191819"/>
            <a:ext cx="6148251" cy="4611189"/>
          </a:xfrm>
          <a:prstGeom prst="rect">
            <a:avLst/>
          </a:prstGeom>
        </p:spPr>
      </p:pic>
      <p:sp>
        <p:nvSpPr>
          <p:cNvPr id="4" name="Title 3"/>
          <p:cNvSpPr>
            <a:spLocks noGrp="1"/>
          </p:cNvSpPr>
          <p:nvPr>
            <p:ph type="title"/>
          </p:nvPr>
        </p:nvSpPr>
        <p:spPr>
          <a:xfrm>
            <a:off x="853775" y="187419"/>
            <a:ext cx="8531294" cy="643041"/>
          </a:xfrm>
        </p:spPr>
        <p:txBody>
          <a:bodyPr>
            <a:normAutofit/>
          </a:bodyPr>
          <a:lstStyle/>
          <a:p>
            <a:r>
              <a:rPr lang="en-US" sz="2800" b="1" dirty="0" smtClean="0"/>
              <a:t>New method - Voigt profiles with arbitrary accuracy</a:t>
            </a:r>
            <a:endParaRPr lang="en-US" sz="2800" b="1" dirty="0"/>
          </a:p>
        </p:txBody>
      </p:sp>
      <p:sp>
        <p:nvSpPr>
          <p:cNvPr id="5" name="Content Placeholder 4"/>
          <p:cNvSpPr>
            <a:spLocks noGrp="1"/>
          </p:cNvSpPr>
          <p:nvPr>
            <p:ph idx="1"/>
          </p:nvPr>
        </p:nvSpPr>
        <p:spPr>
          <a:xfrm>
            <a:off x="419489" y="856440"/>
            <a:ext cx="5771295" cy="506851"/>
          </a:xfrm>
        </p:spPr>
        <p:txBody>
          <a:bodyPr>
            <a:noAutofit/>
          </a:bodyPr>
          <a:lstStyle/>
          <a:p>
            <a:r>
              <a:rPr lang="en-US" sz="2000" dirty="0" smtClean="0"/>
              <a:t>Calculate convolution in Fourier space</a:t>
            </a:r>
            <a:r>
              <a:rPr lang="en-US" sz="2000" i="1" dirty="0" smtClean="0"/>
              <a:t>:</a:t>
            </a:r>
            <a:r>
              <a:rPr lang="en-US" sz="2000" dirty="0" smtClean="0"/>
              <a:t>	</a:t>
            </a:r>
          </a:p>
        </p:txBody>
      </p:sp>
      <mc:AlternateContent xmlns:mc="http://schemas.openxmlformats.org/markup-compatibility/2006" xmlns:a14="http://schemas.microsoft.com/office/drawing/2010/main">
        <mc:Choice Requires="a14">
          <p:sp>
            <p:nvSpPr>
              <p:cNvPr id="33" name="TextBox 32"/>
              <p:cNvSpPr txBox="1"/>
              <p:nvPr/>
            </p:nvSpPr>
            <p:spPr>
              <a:xfrm>
                <a:off x="4544589" y="1185963"/>
                <a:ext cx="4378582" cy="719428"/>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𝔉</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𝑙</m:t>
                              </m:r>
                              <m:r>
                                <a:rPr lang="en-US" i="1">
                                  <a:latin typeface="Cambria Math" panose="02040503050406030204" pitchFamily="18" charset="0"/>
                                </a:rPr>
                                <m:t>,</m:t>
                              </m:r>
                              <m:r>
                                <m:rPr>
                                  <m:brk m:alnAt="7"/>
                                </m:rPr>
                                <a:rPr lang="en-US" i="1">
                                  <a:latin typeface="Cambria Math" panose="02040503050406030204" pitchFamily="18" charset="0"/>
                                </a:rPr>
                                <m:t>𝑚</m:t>
                              </m:r>
                            </m:sub>
                            <m:sup/>
                            <m:e>
                              <m:r>
                                <a:rPr lang="en-US" i="1">
                                  <a:latin typeface="Cambria Math" panose="02040503050406030204" pitchFamily="18" charset="0"/>
                                </a:rPr>
                                <m:t>𝔉</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𝑘𝑙𝑚</m:t>
                                      </m:r>
                                    </m:sub>
                                  </m:sSub>
                                </m:e>
                              </m:d>
                              <m:acc>
                                <m:accPr>
                                  <m:chr m:val="̂"/>
                                  <m:ctrlPr>
                                    <a:rPr lang="en-US" i="1">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m:rPr>
                                          <m:sty m:val="p"/>
                                        </m:rPr>
                                        <a:rPr lang="el-GR" i="1">
                                          <a:latin typeface="Cambria Math" panose="02040503050406030204" pitchFamily="18" charset="0"/>
                                        </a:rPr>
                                        <m:t>ν</m:t>
                                      </m:r>
                                    </m:e>
                                  </m:acc>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𝐺</m:t>
                                      </m:r>
                                    </m:sub>
                                  </m:sSub>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𝐿</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e>
                              </m:d>
                            </m:e>
                          </m:nary>
                        </m:e>
                      </m:d>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4544589" y="1185963"/>
                <a:ext cx="4378582" cy="719428"/>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23924" y="2026783"/>
                <a:ext cx="4826706" cy="718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𝑔</m:t>
                          </m:r>
                        </m:e>
                      </m:acc>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m:rPr>
                                  <m:sty m:val="p"/>
                                </m:rPr>
                                <a:rPr lang="el-GR" i="1">
                                  <a:latin typeface="Cambria Math" panose="02040503050406030204" pitchFamily="18" charset="0"/>
                                </a:rPr>
                                <m:t>ν</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𝐺</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𝐿</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m:rPr>
                              <m:sty m:val="p"/>
                            </m:rPr>
                            <a:rPr lang="el-GR" b="0" i="1" smtClean="0">
                              <a:latin typeface="Cambria Math" panose="02040503050406030204" pitchFamily="18" charset="0"/>
                            </a:rPr>
                            <m:t>ν</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m:rPr>
                                                  <m:sty m:val="p"/>
                                                </m:rPr>
                                                <a:rPr lang="el-GR" i="1">
                                                  <a:latin typeface="Cambria Math" panose="02040503050406030204" pitchFamily="18" charset="0"/>
                                                </a:rPr>
                                                <m:t>π</m:t>
                                              </m:r>
                                              <m:acc>
                                                <m:accPr>
                                                  <m:chr m:val="̂"/>
                                                  <m:ctrlPr>
                                                    <a:rPr lang="en-US" i="1">
                                                      <a:latin typeface="Cambria Math" panose="02040503050406030204" pitchFamily="18" charset="0"/>
                                                    </a:rPr>
                                                  </m:ctrlPr>
                                                </m:accPr>
                                                <m:e>
                                                  <m:r>
                                                    <m:rPr>
                                                      <m:sty m:val="p"/>
                                                    </m:rPr>
                                                    <a:rPr lang="el-GR" i="1">
                                                      <a:latin typeface="Cambria Math" panose="02040503050406030204" pitchFamily="18" charset="0"/>
                                                    </a:rPr>
                                                    <m:t>ν</m:t>
                                                  </m:r>
                                                </m:e>
                                              </m:acc>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𝐺</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2</m:t>
                                          </m:r>
                                        </m:e>
                                      </m:func>
                                    </m:den>
                                  </m:f>
                                  <m:r>
                                    <a:rPr lang="en-US" b="0" i="1" smtClean="0">
                                      <a:latin typeface="Cambria Math" panose="02040503050406030204" pitchFamily="18" charset="0"/>
                                    </a:rPr>
                                    <m:t>+</m:t>
                                  </m:r>
                                  <m:r>
                                    <m:rPr>
                                      <m:sty m:val="p"/>
                                    </m:rPr>
                                    <a:rPr lang="el-GR" i="1">
                                      <a:latin typeface="Cambria Math" panose="02040503050406030204" pitchFamily="18" charset="0"/>
                                    </a:rPr>
                                    <m:t>π</m:t>
                                  </m:r>
                                  <m:d>
                                    <m:dPr>
                                      <m:begChr m:val="|"/>
                                      <m:endChr m:val="|"/>
                                      <m:ctrlPr>
                                        <a:rPr lang="el-GR" i="1" smtClean="0">
                                          <a:latin typeface="Cambria Math" panose="02040503050406030204" pitchFamily="18" charset="0"/>
                                        </a:rPr>
                                      </m:ctrlPr>
                                    </m:dPr>
                                    <m:e>
                                      <m:acc>
                                        <m:accPr>
                                          <m:chr m:val="̂"/>
                                          <m:ctrlPr>
                                            <a:rPr lang="en-US" i="1">
                                              <a:latin typeface="Cambria Math" panose="02040503050406030204" pitchFamily="18" charset="0"/>
                                            </a:rPr>
                                          </m:ctrlPr>
                                        </m:accPr>
                                        <m:e>
                                          <m:r>
                                            <m:rPr>
                                              <m:sty m:val="p"/>
                                            </m:rPr>
                                            <a:rPr lang="el-GR" i="1">
                                              <a:latin typeface="Cambria Math" panose="02040503050406030204" pitchFamily="18" charset="0"/>
                                            </a:rPr>
                                            <m:t>ν</m:t>
                                          </m:r>
                                        </m:e>
                                      </m:acc>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𝐺</m:t>
                                      </m:r>
                                    </m:sub>
                                  </m:sSub>
                                </m:e>
                              </m:d>
                            </m:e>
                          </m:d>
                        </m:e>
                      </m:func>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723924" y="2026783"/>
                <a:ext cx="4826706" cy="718082"/>
              </a:xfrm>
              <a:prstGeom prst="rect">
                <a:avLst/>
              </a:prstGeom>
              <a:blipFill>
                <a:blip r:embed="rId5"/>
                <a:stretch>
                  <a:fillRect/>
                </a:stretch>
              </a:blipFill>
            </p:spPr>
            <p:txBody>
              <a:bodyPr/>
              <a:lstStyle/>
              <a:p>
                <a:r>
                  <a:rPr lang="en-US">
                    <a:noFill/>
                  </a:rPr>
                  <a:t> </a:t>
                </a:r>
              </a:p>
            </p:txBody>
          </p:sp>
        </mc:Fallback>
      </mc:AlternateContent>
      <p:sp>
        <p:nvSpPr>
          <p:cNvPr id="37" name="Content Placeholder 4"/>
          <p:cNvSpPr txBox="1">
            <a:spLocks/>
          </p:cNvSpPr>
          <p:nvPr/>
        </p:nvSpPr>
        <p:spPr>
          <a:xfrm>
            <a:off x="5453594" y="2186216"/>
            <a:ext cx="6540240" cy="506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t>= </a:t>
            </a:r>
            <a:r>
              <a:rPr lang="en-US" sz="2000" b="1" i="1" dirty="0" smtClean="0"/>
              <a:t>Exact</a:t>
            </a:r>
            <a:r>
              <a:rPr lang="en-US" sz="2000" b="1" dirty="0" smtClean="0"/>
              <a:t> FT of the Voigt profile (no approximation needed)!!</a:t>
            </a:r>
          </a:p>
        </p:txBody>
      </p:sp>
      <p:sp>
        <p:nvSpPr>
          <p:cNvPr id="38" name="Content Placeholder 4"/>
          <p:cNvSpPr txBox="1">
            <a:spLocks/>
          </p:cNvSpPr>
          <p:nvPr/>
        </p:nvSpPr>
        <p:spPr>
          <a:xfrm>
            <a:off x="419489" y="2904298"/>
            <a:ext cx="3385295" cy="506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1" u="sng" dirty="0" smtClean="0"/>
              <a:t>Performance:</a:t>
            </a:r>
          </a:p>
        </p:txBody>
      </p:sp>
      <mc:AlternateContent xmlns:mc="http://schemas.openxmlformats.org/markup-compatibility/2006" xmlns:a14="http://schemas.microsoft.com/office/drawing/2010/main">
        <mc:Choice Requires="a14">
          <p:sp>
            <p:nvSpPr>
              <p:cNvPr id="39" name="Content Placeholder 4"/>
              <p:cNvSpPr txBox="1">
                <a:spLocks/>
              </p:cNvSpPr>
              <p:nvPr/>
            </p:nvSpPr>
            <p:spPr>
              <a:xfrm>
                <a:off x="492391" y="3390188"/>
                <a:ext cx="5656644" cy="506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Conventional method: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𝑙𝑖𝑛𝑒𝑠</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m:rPr>
                            <m:sty m:val="p"/>
                          </m:rPr>
                          <a:rPr lang="el-GR" sz="2000" i="1" smtClean="0">
                            <a:latin typeface="Cambria Math" panose="02040503050406030204" pitchFamily="18" charset="0"/>
                          </a:rPr>
                          <m:t>ν</m:t>
                        </m:r>
                      </m:sub>
                    </m:sSub>
                  </m:oMath>
                </a14:m>
                <a:endParaRPr lang="en-US" sz="2000" dirty="0" smtClean="0"/>
              </a:p>
            </p:txBody>
          </p:sp>
        </mc:Choice>
        <mc:Fallback xmlns="">
          <p:sp>
            <p:nvSpPr>
              <p:cNvPr id="39" name="Content Placeholder 4"/>
              <p:cNvSpPr txBox="1">
                <a:spLocks noRot="1" noChangeAspect="1" noMove="1" noResize="1" noEditPoints="1" noAdjustHandles="1" noChangeArrowheads="1" noChangeShapeType="1" noTextEdit="1"/>
              </p:cNvSpPr>
              <p:nvPr/>
            </p:nvSpPr>
            <p:spPr>
              <a:xfrm>
                <a:off x="492391" y="3390188"/>
                <a:ext cx="5656644" cy="506851"/>
              </a:xfrm>
              <a:prstGeom prst="rect">
                <a:avLst/>
              </a:prstGeom>
              <a:blipFill>
                <a:blip r:embed="rId6"/>
                <a:stretch>
                  <a:fillRect l="-970" t="-12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Content Placeholder 4"/>
              <p:cNvSpPr txBox="1">
                <a:spLocks/>
              </p:cNvSpPr>
              <p:nvPr/>
            </p:nvSpPr>
            <p:spPr>
              <a:xfrm>
                <a:off x="492392" y="3849246"/>
                <a:ext cx="5551357" cy="506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New method:    </a:t>
                </a:r>
                <a14:m>
                  <m:oMath xmlns:m="http://schemas.openxmlformats.org/officeDocument/2006/math">
                    <m:r>
                      <a:rPr lang="en-US" sz="2000" i="1">
                        <a:latin typeface="Cambria Math" panose="02040503050406030204" pitchFamily="18" charset="0"/>
                        <a:ea typeface="Cambria Math" panose="02040503050406030204" pitchFamily="18" charset="0"/>
                      </a:rPr>
                      <m:t>∝ </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𝑙𝑖𝑛𝑒𝑠</m:t>
                        </m:r>
                      </m:sub>
                    </m:sSub>
                    <m:r>
                      <a:rPr lang="en-US" sz="2000" b="0" i="1" smtClean="0">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𝐺</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𝐿</m:t>
                            </m:r>
                          </m:sub>
                        </m:sSub>
                        <m:r>
                          <a:rPr lang="en-US" sz="2000" i="1">
                            <a:latin typeface="Cambria Math" panose="02040503050406030204" pitchFamily="18" charset="0"/>
                          </a:rPr>
                          <m:t>+1</m:t>
                        </m:r>
                      </m:e>
                    </m:d>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m:rPr>
                            <m:sty m:val="p"/>
                          </m:rPr>
                          <a:rPr lang="el-GR" sz="2000" i="1" smtClean="0">
                            <a:latin typeface="Cambria Math" panose="02040503050406030204" pitchFamily="18" charset="0"/>
                          </a:rPr>
                          <m:t>ν</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m:rPr>
                                <m:sty m:val="p"/>
                              </m:rPr>
                              <a:rPr lang="el-GR" sz="2000" i="1">
                                <a:latin typeface="Cambria Math" panose="02040503050406030204" pitchFamily="18" charset="0"/>
                              </a:rPr>
                              <m:t>ν</m:t>
                            </m:r>
                          </m:sub>
                        </m:sSub>
                      </m:e>
                    </m:func>
                  </m:oMath>
                </a14:m>
                <a:endParaRPr lang="en-US" sz="2000" dirty="0" smtClean="0"/>
              </a:p>
            </p:txBody>
          </p:sp>
        </mc:Choice>
        <mc:Fallback xmlns="">
          <p:sp>
            <p:nvSpPr>
              <p:cNvPr id="40" name="Content Placeholder 4"/>
              <p:cNvSpPr txBox="1">
                <a:spLocks noRot="1" noChangeAspect="1" noMove="1" noResize="1" noEditPoints="1" noAdjustHandles="1" noChangeArrowheads="1" noChangeShapeType="1" noTextEdit="1"/>
              </p:cNvSpPr>
              <p:nvPr/>
            </p:nvSpPr>
            <p:spPr>
              <a:xfrm>
                <a:off x="492392" y="3849246"/>
                <a:ext cx="5551357" cy="506851"/>
              </a:xfrm>
              <a:prstGeom prst="rect">
                <a:avLst/>
              </a:prstGeom>
              <a:blipFill>
                <a:blip r:embed="rId7"/>
                <a:stretch>
                  <a:fillRect l="-989" t="-11905"/>
                </a:stretch>
              </a:blipFill>
            </p:spPr>
            <p:txBody>
              <a:bodyPr/>
              <a:lstStyle/>
              <a:p>
                <a:r>
                  <a:rPr lang="en-US">
                    <a:noFill/>
                  </a:rPr>
                  <a:t> </a:t>
                </a:r>
              </a:p>
            </p:txBody>
          </p:sp>
        </mc:Fallback>
      </mc:AlternateContent>
      <p:sp>
        <p:nvSpPr>
          <p:cNvPr id="60" name="Content Placeholder 4"/>
          <p:cNvSpPr txBox="1">
            <a:spLocks/>
          </p:cNvSpPr>
          <p:nvPr/>
        </p:nvSpPr>
        <p:spPr>
          <a:xfrm>
            <a:off x="677376" y="5761920"/>
            <a:ext cx="5261087" cy="989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Voigt profile is approximated by weighted sum of exact </a:t>
            </a:r>
            <a:r>
              <a:rPr lang="en-US" sz="2000" dirty="0" err="1" smtClean="0"/>
              <a:t>Voigts</a:t>
            </a:r>
            <a:r>
              <a:rPr lang="en-US" sz="2000" dirty="0" smtClean="0"/>
              <a:t> </a:t>
            </a:r>
            <a:r>
              <a:rPr lang="en-US" sz="2000" i="1" dirty="0" smtClean="0"/>
              <a:t>	→ </a:t>
            </a:r>
            <a:r>
              <a:rPr lang="en-US" sz="2000" b="1" i="1" dirty="0" smtClean="0"/>
              <a:t>Arbitrary accuracy!</a:t>
            </a:r>
          </a:p>
        </p:txBody>
      </p:sp>
      <p:sp>
        <p:nvSpPr>
          <p:cNvPr id="22" name="Content Placeholder 4"/>
          <p:cNvSpPr txBox="1">
            <a:spLocks/>
          </p:cNvSpPr>
          <p:nvPr/>
        </p:nvSpPr>
        <p:spPr>
          <a:xfrm>
            <a:off x="492392" y="5255069"/>
            <a:ext cx="3385295" cy="506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1" u="sng" dirty="0" smtClean="0"/>
              <a:t>Accuracy:</a:t>
            </a:r>
          </a:p>
        </p:txBody>
      </p:sp>
      <p:grpSp>
        <p:nvGrpSpPr>
          <p:cNvPr id="16" name="Group 15"/>
          <p:cNvGrpSpPr/>
          <p:nvPr/>
        </p:nvGrpSpPr>
        <p:grpSpPr>
          <a:xfrm>
            <a:off x="7181851" y="3113173"/>
            <a:ext cx="4191000" cy="2726856"/>
            <a:chOff x="7181851" y="3113173"/>
            <a:chExt cx="4191000" cy="2726856"/>
          </a:xfrm>
        </p:grpSpPr>
        <p:sp>
          <p:nvSpPr>
            <p:cNvPr id="13" name="Freeform 12"/>
            <p:cNvSpPr/>
            <p:nvPr/>
          </p:nvSpPr>
          <p:spPr>
            <a:xfrm>
              <a:off x="7181851" y="3167973"/>
              <a:ext cx="4191000" cy="2672056"/>
            </a:xfrm>
            <a:custGeom>
              <a:avLst/>
              <a:gdLst>
                <a:gd name="connsiteX0" fmla="*/ 114023 w 4305023"/>
                <a:gd name="connsiteY0" fmla="*/ 2594652 h 2755046"/>
                <a:gd name="connsiteX1" fmla="*/ 56873 w 4305023"/>
                <a:gd name="connsiteY1" fmla="*/ 2594652 h 2755046"/>
                <a:gd name="connsiteX2" fmla="*/ 818873 w 4305023"/>
                <a:gd name="connsiteY2" fmla="*/ 927777 h 2755046"/>
                <a:gd name="connsiteX3" fmla="*/ 1485623 w 4305023"/>
                <a:gd name="connsiteY3" fmla="*/ 70527 h 2755046"/>
                <a:gd name="connsiteX4" fmla="*/ 2161898 w 4305023"/>
                <a:gd name="connsiteY4" fmla="*/ 175302 h 2755046"/>
                <a:gd name="connsiteX5" fmla="*/ 2885798 w 4305023"/>
                <a:gd name="connsiteY5" fmla="*/ 1175427 h 2755046"/>
                <a:gd name="connsiteX6" fmla="*/ 3447773 w 4305023"/>
                <a:gd name="connsiteY6" fmla="*/ 2166027 h 2755046"/>
                <a:gd name="connsiteX7" fmla="*/ 4028798 w 4305023"/>
                <a:gd name="connsiteY7" fmla="*/ 2651802 h 2755046"/>
                <a:gd name="connsiteX8" fmla="*/ 4305023 w 4305023"/>
                <a:gd name="connsiteY8" fmla="*/ 2642277 h 2755046"/>
                <a:gd name="connsiteX0" fmla="*/ 114023 w 4305023"/>
                <a:gd name="connsiteY0" fmla="*/ 2594652 h 2755046"/>
                <a:gd name="connsiteX1" fmla="*/ 56873 w 4305023"/>
                <a:gd name="connsiteY1" fmla="*/ 2594652 h 2755046"/>
                <a:gd name="connsiteX2" fmla="*/ 818873 w 4305023"/>
                <a:gd name="connsiteY2" fmla="*/ 927777 h 2755046"/>
                <a:gd name="connsiteX3" fmla="*/ 1485623 w 4305023"/>
                <a:gd name="connsiteY3" fmla="*/ 70527 h 2755046"/>
                <a:gd name="connsiteX4" fmla="*/ 2161898 w 4305023"/>
                <a:gd name="connsiteY4" fmla="*/ 175302 h 2755046"/>
                <a:gd name="connsiteX5" fmla="*/ 2885798 w 4305023"/>
                <a:gd name="connsiteY5" fmla="*/ 1175427 h 2755046"/>
                <a:gd name="connsiteX6" fmla="*/ 3447773 w 4305023"/>
                <a:gd name="connsiteY6" fmla="*/ 2166027 h 2755046"/>
                <a:gd name="connsiteX7" fmla="*/ 4028798 w 4305023"/>
                <a:gd name="connsiteY7" fmla="*/ 2651802 h 2755046"/>
                <a:gd name="connsiteX8" fmla="*/ 4305023 w 4305023"/>
                <a:gd name="connsiteY8" fmla="*/ 2642277 h 2755046"/>
                <a:gd name="connsiteX0" fmla="*/ 27127 w 4218127"/>
                <a:gd name="connsiteY0" fmla="*/ 2594652 h 2672056"/>
                <a:gd name="connsiteX1" fmla="*/ 198577 w 4218127"/>
                <a:gd name="connsiteY1" fmla="*/ 2166027 h 2672056"/>
                <a:gd name="connsiteX2" fmla="*/ 731977 w 4218127"/>
                <a:gd name="connsiteY2" fmla="*/ 927777 h 2672056"/>
                <a:gd name="connsiteX3" fmla="*/ 1398727 w 4218127"/>
                <a:gd name="connsiteY3" fmla="*/ 70527 h 2672056"/>
                <a:gd name="connsiteX4" fmla="*/ 2075002 w 4218127"/>
                <a:gd name="connsiteY4" fmla="*/ 175302 h 2672056"/>
                <a:gd name="connsiteX5" fmla="*/ 2798902 w 4218127"/>
                <a:gd name="connsiteY5" fmla="*/ 1175427 h 2672056"/>
                <a:gd name="connsiteX6" fmla="*/ 3360877 w 4218127"/>
                <a:gd name="connsiteY6" fmla="*/ 2166027 h 2672056"/>
                <a:gd name="connsiteX7" fmla="*/ 3941902 w 4218127"/>
                <a:gd name="connsiteY7" fmla="*/ 2651802 h 2672056"/>
                <a:gd name="connsiteX8" fmla="*/ 4218127 w 4218127"/>
                <a:gd name="connsiteY8" fmla="*/ 2642277 h 2672056"/>
                <a:gd name="connsiteX0" fmla="*/ 0 w 4191000"/>
                <a:gd name="connsiteY0" fmla="*/ 2594652 h 2672056"/>
                <a:gd name="connsiteX1" fmla="*/ 171450 w 4191000"/>
                <a:gd name="connsiteY1" fmla="*/ 2166027 h 2672056"/>
                <a:gd name="connsiteX2" fmla="*/ 704850 w 4191000"/>
                <a:gd name="connsiteY2" fmla="*/ 927777 h 2672056"/>
                <a:gd name="connsiteX3" fmla="*/ 1371600 w 4191000"/>
                <a:gd name="connsiteY3" fmla="*/ 70527 h 2672056"/>
                <a:gd name="connsiteX4" fmla="*/ 2047875 w 4191000"/>
                <a:gd name="connsiteY4" fmla="*/ 175302 h 2672056"/>
                <a:gd name="connsiteX5" fmla="*/ 2771775 w 4191000"/>
                <a:gd name="connsiteY5" fmla="*/ 1175427 h 2672056"/>
                <a:gd name="connsiteX6" fmla="*/ 3333750 w 4191000"/>
                <a:gd name="connsiteY6" fmla="*/ 2166027 h 2672056"/>
                <a:gd name="connsiteX7" fmla="*/ 3914775 w 4191000"/>
                <a:gd name="connsiteY7" fmla="*/ 2651802 h 2672056"/>
                <a:gd name="connsiteX8" fmla="*/ 4191000 w 4191000"/>
                <a:gd name="connsiteY8" fmla="*/ 2642277 h 2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0" h="2672056">
                  <a:moveTo>
                    <a:pt x="0" y="2594652"/>
                  </a:moveTo>
                  <a:cubicBezTo>
                    <a:pt x="46037" y="2452571"/>
                    <a:pt x="53975" y="2443839"/>
                    <a:pt x="171450" y="2166027"/>
                  </a:cubicBezTo>
                  <a:cubicBezTo>
                    <a:pt x="288925" y="1888215"/>
                    <a:pt x="504825" y="1277027"/>
                    <a:pt x="704850" y="927777"/>
                  </a:cubicBezTo>
                  <a:cubicBezTo>
                    <a:pt x="904875" y="578527"/>
                    <a:pt x="1147763" y="195939"/>
                    <a:pt x="1371600" y="70527"/>
                  </a:cubicBezTo>
                  <a:cubicBezTo>
                    <a:pt x="1595438" y="-54886"/>
                    <a:pt x="1814513" y="-8848"/>
                    <a:pt x="2047875" y="175302"/>
                  </a:cubicBezTo>
                  <a:cubicBezTo>
                    <a:pt x="2281237" y="359452"/>
                    <a:pt x="2557463" y="843639"/>
                    <a:pt x="2771775" y="1175427"/>
                  </a:cubicBezTo>
                  <a:cubicBezTo>
                    <a:pt x="2986088" y="1507214"/>
                    <a:pt x="3143250" y="1919965"/>
                    <a:pt x="3333750" y="2166027"/>
                  </a:cubicBezTo>
                  <a:cubicBezTo>
                    <a:pt x="3524250" y="2412089"/>
                    <a:pt x="3757612" y="2629577"/>
                    <a:pt x="3914775" y="2651802"/>
                  </a:cubicBezTo>
                  <a:cubicBezTo>
                    <a:pt x="4071938" y="2674027"/>
                    <a:pt x="4124325" y="2686727"/>
                    <a:pt x="4191000" y="2642277"/>
                  </a:cubicBezTo>
                </a:path>
              </a:pathLst>
            </a:custGeom>
            <a:noFill/>
            <a:ln w="57150">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295859" y="3113173"/>
              <a:ext cx="942887" cy="369332"/>
            </a:xfrm>
            <a:prstGeom prst="rect">
              <a:avLst/>
            </a:prstGeom>
            <a:solidFill>
              <a:schemeClr val="bg1"/>
            </a:solidFill>
          </p:spPr>
          <p:txBody>
            <a:bodyPr wrap="none" rtlCol="0">
              <a:spAutoFit/>
            </a:bodyPr>
            <a:lstStyle/>
            <a:p>
              <a:r>
                <a:rPr lang="en-US" b="1" dirty="0" smtClean="0">
                  <a:solidFill>
                    <a:srgbClr val="FF9933"/>
                  </a:solidFill>
                </a:rPr>
                <a:t>Whiting</a:t>
              </a:r>
              <a:endParaRPr lang="en-US" b="1" dirty="0">
                <a:solidFill>
                  <a:srgbClr val="FF9933"/>
                </a:solidFill>
              </a:endParaRPr>
            </a:p>
          </p:txBody>
        </p:sp>
      </p:grpSp>
      <p:grpSp>
        <p:nvGrpSpPr>
          <p:cNvPr id="17" name="Group 16"/>
          <p:cNvGrpSpPr/>
          <p:nvPr/>
        </p:nvGrpSpPr>
        <p:grpSpPr>
          <a:xfrm>
            <a:off x="7167438" y="4935217"/>
            <a:ext cx="4195780" cy="706409"/>
            <a:chOff x="7167438" y="4935217"/>
            <a:chExt cx="4195780" cy="706409"/>
          </a:xfrm>
        </p:grpSpPr>
        <p:sp>
          <p:nvSpPr>
            <p:cNvPr id="12" name="Freeform 11"/>
            <p:cNvSpPr/>
            <p:nvPr/>
          </p:nvSpPr>
          <p:spPr>
            <a:xfrm>
              <a:off x="7167438" y="5119883"/>
              <a:ext cx="4195780" cy="521743"/>
            </a:xfrm>
            <a:custGeom>
              <a:avLst/>
              <a:gdLst>
                <a:gd name="connsiteX0" fmla="*/ 0 w 4202130"/>
                <a:gd name="connsiteY0" fmla="*/ 0 h 588890"/>
                <a:gd name="connsiteX1" fmla="*/ 945222 w 4202130"/>
                <a:gd name="connsiteY1" fmla="*/ 215757 h 588890"/>
                <a:gd name="connsiteX2" fmla="*/ 1613042 w 4202130"/>
                <a:gd name="connsiteY2" fmla="*/ 297950 h 588890"/>
                <a:gd name="connsiteX3" fmla="*/ 2866490 w 4202130"/>
                <a:gd name="connsiteY3" fmla="*/ 585627 h 588890"/>
                <a:gd name="connsiteX4" fmla="*/ 3626777 w 4202130"/>
                <a:gd name="connsiteY4" fmla="*/ 452063 h 588890"/>
                <a:gd name="connsiteX5" fmla="*/ 4202130 w 4202130"/>
                <a:gd name="connsiteY5" fmla="*/ 431514 h 588890"/>
                <a:gd name="connsiteX0" fmla="*/ 0 w 4195780"/>
                <a:gd name="connsiteY0" fmla="*/ 0 h 544440"/>
                <a:gd name="connsiteX1" fmla="*/ 938872 w 4195780"/>
                <a:gd name="connsiteY1" fmla="*/ 171307 h 544440"/>
                <a:gd name="connsiteX2" fmla="*/ 1606692 w 4195780"/>
                <a:gd name="connsiteY2" fmla="*/ 253500 h 544440"/>
                <a:gd name="connsiteX3" fmla="*/ 2860140 w 4195780"/>
                <a:gd name="connsiteY3" fmla="*/ 541177 h 544440"/>
                <a:gd name="connsiteX4" fmla="*/ 3620427 w 4195780"/>
                <a:gd name="connsiteY4" fmla="*/ 407613 h 544440"/>
                <a:gd name="connsiteX5" fmla="*/ 4195780 w 4195780"/>
                <a:gd name="connsiteY5" fmla="*/ 387064 h 544440"/>
                <a:gd name="connsiteX0" fmla="*/ 0 w 4195780"/>
                <a:gd name="connsiteY0" fmla="*/ 0 h 519569"/>
                <a:gd name="connsiteX1" fmla="*/ 938872 w 4195780"/>
                <a:gd name="connsiteY1" fmla="*/ 171307 h 519569"/>
                <a:gd name="connsiteX2" fmla="*/ 1606692 w 4195780"/>
                <a:gd name="connsiteY2" fmla="*/ 253500 h 519569"/>
                <a:gd name="connsiteX3" fmla="*/ 2860140 w 4195780"/>
                <a:gd name="connsiteY3" fmla="*/ 515777 h 519569"/>
                <a:gd name="connsiteX4" fmla="*/ 3620427 w 4195780"/>
                <a:gd name="connsiteY4" fmla="*/ 407613 h 519569"/>
                <a:gd name="connsiteX5" fmla="*/ 4195780 w 4195780"/>
                <a:gd name="connsiteY5" fmla="*/ 387064 h 519569"/>
                <a:gd name="connsiteX0" fmla="*/ 0 w 4195780"/>
                <a:gd name="connsiteY0" fmla="*/ 0 h 521743"/>
                <a:gd name="connsiteX1" fmla="*/ 938872 w 4195780"/>
                <a:gd name="connsiteY1" fmla="*/ 171307 h 521743"/>
                <a:gd name="connsiteX2" fmla="*/ 1606692 w 4195780"/>
                <a:gd name="connsiteY2" fmla="*/ 253500 h 521743"/>
                <a:gd name="connsiteX3" fmla="*/ 2860140 w 4195780"/>
                <a:gd name="connsiteY3" fmla="*/ 515777 h 521743"/>
                <a:gd name="connsiteX4" fmla="*/ 3620427 w 4195780"/>
                <a:gd name="connsiteY4" fmla="*/ 433013 h 521743"/>
                <a:gd name="connsiteX5" fmla="*/ 4195780 w 4195780"/>
                <a:gd name="connsiteY5" fmla="*/ 387064 h 52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5780" h="521743">
                  <a:moveTo>
                    <a:pt x="0" y="0"/>
                  </a:moveTo>
                  <a:cubicBezTo>
                    <a:pt x="338191" y="83049"/>
                    <a:pt x="671090" y="129057"/>
                    <a:pt x="938872" y="171307"/>
                  </a:cubicBezTo>
                  <a:cubicBezTo>
                    <a:pt x="1206654" y="213557"/>
                    <a:pt x="1286481" y="196088"/>
                    <a:pt x="1606692" y="253500"/>
                  </a:cubicBezTo>
                  <a:cubicBezTo>
                    <a:pt x="1926903" y="310912"/>
                    <a:pt x="2524518" y="485858"/>
                    <a:pt x="2860140" y="515777"/>
                  </a:cubicBezTo>
                  <a:cubicBezTo>
                    <a:pt x="3195762" y="545696"/>
                    <a:pt x="3397820" y="454465"/>
                    <a:pt x="3620427" y="433013"/>
                  </a:cubicBezTo>
                  <a:cubicBezTo>
                    <a:pt x="3843034" y="411561"/>
                    <a:pt x="4019407" y="384496"/>
                    <a:pt x="4195780" y="3870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99344" y="4935217"/>
              <a:ext cx="1437060" cy="369332"/>
            </a:xfrm>
            <a:prstGeom prst="rect">
              <a:avLst/>
            </a:prstGeom>
            <a:solidFill>
              <a:schemeClr val="bg1"/>
            </a:solidFill>
          </p:spPr>
          <p:txBody>
            <a:bodyPr wrap="none" rtlCol="0">
              <a:spAutoFit/>
            </a:bodyPr>
            <a:lstStyle/>
            <a:p>
              <a:r>
                <a:rPr lang="en-US" b="1" dirty="0" smtClean="0">
                  <a:solidFill>
                    <a:srgbClr val="FF0000"/>
                  </a:solidFill>
                </a:rPr>
                <a:t>New method</a:t>
              </a:r>
              <a:endParaRPr lang="en-US" b="1" dirty="0">
                <a:solidFill>
                  <a:srgbClr val="FF0000"/>
                </a:solidFill>
              </a:endParaRPr>
            </a:p>
          </p:txBody>
        </p:sp>
      </p:grpSp>
      <mc:AlternateContent xmlns:mc="http://schemas.openxmlformats.org/markup-compatibility/2006" xmlns:a14="http://schemas.microsoft.com/office/drawing/2010/main">
        <mc:Choice Requires="a14">
          <p:sp>
            <p:nvSpPr>
              <p:cNvPr id="32" name="Content Placeholder 4"/>
              <p:cNvSpPr txBox="1">
                <a:spLocks/>
              </p:cNvSpPr>
              <p:nvPr/>
            </p:nvSpPr>
            <p:spPr>
              <a:xfrm>
                <a:off x="1022885" y="4335136"/>
                <a:ext cx="4564502" cy="506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a:t>
                </a:r>
                <a:r>
                  <a:rPr lang="en-US" sz="2000" dirty="0"/>
                  <a:t> </a:t>
                </a:r>
                <a:r>
                  <a:rPr lang="en-US" sz="2000" i="1" dirty="0" smtClean="0"/>
                  <a:t>Bottlenecked by either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𝑘𝑙𝑚</m:t>
                        </m:r>
                      </m:sub>
                    </m:sSub>
                  </m:oMath>
                </a14:m>
                <a:r>
                  <a:rPr lang="en-US" sz="2000" i="1" dirty="0" smtClean="0"/>
                  <a:t> population or convolution step</a:t>
                </a:r>
              </a:p>
            </p:txBody>
          </p:sp>
        </mc:Choice>
        <mc:Fallback xmlns="">
          <p:sp>
            <p:nvSpPr>
              <p:cNvPr id="32" name="Content Placeholder 4"/>
              <p:cNvSpPr txBox="1">
                <a:spLocks noRot="1" noChangeAspect="1" noMove="1" noResize="1" noEditPoints="1" noAdjustHandles="1" noChangeArrowheads="1" noChangeShapeType="1" noTextEdit="1"/>
              </p:cNvSpPr>
              <p:nvPr/>
            </p:nvSpPr>
            <p:spPr>
              <a:xfrm>
                <a:off x="1022885" y="4335136"/>
                <a:ext cx="4564502" cy="506851"/>
              </a:xfrm>
              <a:prstGeom prst="rect">
                <a:avLst/>
              </a:prstGeom>
              <a:blipFill>
                <a:blip r:embed="rId8"/>
                <a:stretch>
                  <a:fillRect l="-1469" t="-12048" r="-668" b="-481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4"/>
              <p:cNvSpPr txBox="1">
                <a:spLocks/>
              </p:cNvSpPr>
              <p:nvPr/>
            </p:nvSpPr>
            <p:spPr>
              <a:xfrm>
                <a:off x="8821547" y="1364831"/>
                <a:ext cx="3386256" cy="5068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t>→</a:t>
                </a:r>
                <a:r>
                  <a:rPr lang="en-US" sz="2000" dirty="0"/>
                  <a:t> </a:t>
                </a:r>
                <a:r>
                  <a:rPr lang="en-US" sz="2000" dirty="0" smtClean="0"/>
                  <a:t> </a:t>
                </a:r>
                <a14:m>
                  <m:oMath xmlns:m="http://schemas.openxmlformats.org/officeDocument/2006/math">
                    <m:d>
                      <m:dPr>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𝐺</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𝐿</m:t>
                            </m:r>
                          </m:sub>
                        </m:sSub>
                        <m:r>
                          <a:rPr lang="en-US" sz="2000" i="1">
                            <a:latin typeface="Cambria Math" panose="02040503050406030204" pitchFamily="18" charset="0"/>
                          </a:rPr>
                          <m:t>+1</m:t>
                        </m:r>
                      </m:e>
                    </m:d>
                  </m:oMath>
                </a14:m>
                <a:r>
                  <a:rPr lang="en-US" sz="2000" dirty="0" smtClean="0"/>
                  <a:t> FT’s needed</a:t>
                </a:r>
              </a:p>
            </p:txBody>
          </p:sp>
        </mc:Choice>
        <mc:Fallback xmlns="">
          <p:sp>
            <p:nvSpPr>
              <p:cNvPr id="35" name="Content Placeholder 4"/>
              <p:cNvSpPr txBox="1">
                <a:spLocks noRot="1" noChangeAspect="1" noMove="1" noResize="1" noEditPoints="1" noAdjustHandles="1" noChangeArrowheads="1" noChangeShapeType="1" noTextEdit="1"/>
              </p:cNvSpPr>
              <p:nvPr/>
            </p:nvSpPr>
            <p:spPr>
              <a:xfrm>
                <a:off x="8821547" y="1364831"/>
                <a:ext cx="3386256" cy="506851"/>
              </a:xfrm>
              <a:prstGeom prst="rect">
                <a:avLst/>
              </a:prstGeom>
              <a:blipFill>
                <a:blip r:embed="rId9"/>
                <a:stretch>
                  <a:fillRect l="-1799" t="-132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32863" y="1212145"/>
                <a:ext cx="4463584" cy="693395"/>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m:rPr>
                              <m:brk m:alnAt="7"/>
                            </m:rPr>
                            <a:rPr lang="en-US" i="1">
                              <a:latin typeface="Cambria Math" panose="02040503050406030204" pitchFamily="18" charset="0"/>
                            </a:rPr>
                            <m:t>𝑚</m:t>
                          </m:r>
                        </m:sub>
                        <m:sup/>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𝑘𝑙𝑚</m:t>
                              </m:r>
                            </m:sub>
                          </m:sSub>
                          <m:r>
                            <a:rPr lang="en-US" i="1">
                              <a:latin typeface="Cambria Math" panose="02040503050406030204" pitchFamily="18" charset="0"/>
                            </a:rPr>
                            <m:t>𝑔</m:t>
                          </m:r>
                          <m:d>
                            <m:dPr>
                              <m:ctrlPr>
                                <a:rPr lang="en-US" i="1">
                                  <a:latin typeface="Cambria Math" panose="02040503050406030204" pitchFamily="18" charset="0"/>
                                </a:rPr>
                              </m:ctrlPr>
                            </m:dPr>
                            <m:e>
                              <m:r>
                                <m:rPr>
                                  <m:sty m:val="p"/>
                                </m:rPr>
                                <a:rPr lang="el-GR" i="1">
                                  <a:latin typeface="Cambria Math" panose="02040503050406030204" pitchFamily="18" charset="0"/>
                                </a:rPr>
                                <m:t>ν</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m:rPr>
                                  <m:sty m:val="p"/>
                                </m:rPr>
                                <a:rPr lang="el-GR" i="1">
                                  <a:latin typeface="Cambria Math" panose="02040503050406030204" pitchFamily="18" charset="0"/>
                                </a:rPr>
                                <m:t>ν</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𝐺</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e>
                          </m:d>
                        </m:e>
                      </m:nary>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232863" y="1212145"/>
                <a:ext cx="4463584" cy="693395"/>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10497783" y="4504001"/>
                <a:ext cx="1496051"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solidFill>
                                <a:srgbClr val="FF0000"/>
                              </a:solidFill>
                              <a:latin typeface="Cambria Math" panose="02040503050406030204" pitchFamily="18" charset="0"/>
                            </a:rPr>
                          </m:ctrlPr>
                        </m:sSubPr>
                        <m:e>
                          <m:r>
                            <m:rPr>
                              <m:nor/>
                            </m:rPr>
                            <a:rPr lang="en-US" sz="2000" b="1" i="1" dirty="0">
                              <a:solidFill>
                                <a:srgbClr val="FF0000"/>
                              </a:solidFill>
                            </a:rPr>
                            <m:t>∆</m:t>
                          </m:r>
                          <m:r>
                            <m:rPr>
                              <m:nor/>
                            </m:rPr>
                            <a:rPr lang="en-US" sz="2000" b="1" i="1" dirty="0" smtClean="0">
                              <a:solidFill>
                                <a:srgbClr val="FF0000"/>
                              </a:solidFill>
                            </a:rPr>
                            <m:t>x</m:t>
                          </m:r>
                        </m:e>
                        <m:sub>
                          <m:r>
                            <a:rPr lang="en-US" sz="2000" b="1" i="1" dirty="0" smtClean="0">
                              <a:solidFill>
                                <a:srgbClr val="FF0000"/>
                              </a:solidFill>
                              <a:latin typeface="Cambria Math" panose="02040503050406030204" pitchFamily="18" charset="0"/>
                            </a:rPr>
                            <m:t>𝑮</m:t>
                          </m:r>
                        </m:sub>
                      </m:sSub>
                      <m:r>
                        <a:rPr lang="en-US" sz="2000" b="1" i="1" dirty="0" smtClean="0">
                          <a:solidFill>
                            <a:srgbClr val="FF0000"/>
                          </a:solidFill>
                          <a:latin typeface="Cambria Math" panose="02040503050406030204" pitchFamily="18" charset="0"/>
                        </a:rPr>
                        <m:t>=</m:t>
                      </m:r>
                      <m:r>
                        <a:rPr lang="en-US" sz="2000" b="1" i="1" dirty="0" smtClean="0">
                          <a:solidFill>
                            <a:srgbClr val="FF0000"/>
                          </a:solidFill>
                          <a:latin typeface="Cambria Math" panose="02040503050406030204" pitchFamily="18" charset="0"/>
                        </a:rPr>
                        <m:t>𝟏𝟒</m:t>
                      </m:r>
                      <m:r>
                        <a:rPr lang="en-US" sz="2000" b="1" i="1" dirty="0" smtClean="0">
                          <a:solidFill>
                            <a:srgbClr val="FF0000"/>
                          </a:solidFill>
                          <a:latin typeface="Cambria Math" panose="02040503050406030204" pitchFamily="18" charset="0"/>
                        </a:rPr>
                        <m:t>%</m:t>
                      </m:r>
                    </m:oMath>
                  </m:oMathPara>
                </a14:m>
                <a:endParaRPr lang="en-US" sz="2000" b="1" dirty="0">
                  <a:solidFill>
                    <a:srgbClr val="FF0000"/>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10497783" y="4504001"/>
                <a:ext cx="1496051" cy="400110"/>
              </a:xfrm>
              <a:prstGeom prst="rect">
                <a:avLst/>
              </a:prstGeom>
              <a:blipFill>
                <a:blip r:embed="rId11"/>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10538564" y="4901712"/>
                <a:ext cx="1414490"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solidFill>
                                <a:srgbClr val="FF0000"/>
                              </a:solidFill>
                              <a:latin typeface="Cambria Math" panose="02040503050406030204" pitchFamily="18" charset="0"/>
                            </a:rPr>
                          </m:ctrlPr>
                        </m:sSubPr>
                        <m:e>
                          <m:r>
                            <m:rPr>
                              <m:nor/>
                            </m:rPr>
                            <a:rPr lang="en-US" sz="2000" b="1" i="1" dirty="0">
                              <a:solidFill>
                                <a:srgbClr val="FF0000"/>
                              </a:solidFill>
                            </a:rPr>
                            <m:t>∆</m:t>
                          </m:r>
                          <m:r>
                            <m:rPr>
                              <m:nor/>
                            </m:rPr>
                            <a:rPr lang="en-US" sz="2000" b="1" i="1" dirty="0" smtClean="0">
                              <a:solidFill>
                                <a:srgbClr val="FF0000"/>
                              </a:solidFill>
                            </a:rPr>
                            <m:t>x</m:t>
                          </m:r>
                        </m:e>
                        <m:sub>
                          <m:r>
                            <a:rPr lang="en-US" sz="2000" b="1" i="1" dirty="0" smtClean="0">
                              <a:solidFill>
                                <a:srgbClr val="FF0000"/>
                              </a:solidFill>
                              <a:latin typeface="Cambria Math" panose="02040503050406030204" pitchFamily="18" charset="0"/>
                            </a:rPr>
                            <m:t>𝑳</m:t>
                          </m:r>
                        </m:sub>
                      </m:sSub>
                      <m:r>
                        <a:rPr lang="en-US" sz="2000" b="1" i="1" dirty="0" smtClean="0">
                          <a:solidFill>
                            <a:srgbClr val="FF0000"/>
                          </a:solidFill>
                          <a:latin typeface="Cambria Math" panose="02040503050406030204" pitchFamily="18" charset="0"/>
                        </a:rPr>
                        <m:t>=</m:t>
                      </m:r>
                      <m:r>
                        <a:rPr lang="en-US" sz="2000" b="1" i="1" dirty="0" smtClean="0">
                          <a:solidFill>
                            <a:srgbClr val="FF0000"/>
                          </a:solidFill>
                          <a:latin typeface="Cambria Math" panose="02040503050406030204" pitchFamily="18" charset="0"/>
                        </a:rPr>
                        <m:t>𝟐𝟎</m:t>
                      </m:r>
                      <m:r>
                        <a:rPr lang="en-US" sz="2000" b="1" i="1" dirty="0" smtClean="0">
                          <a:solidFill>
                            <a:srgbClr val="FF0000"/>
                          </a:solidFill>
                          <a:latin typeface="Cambria Math" panose="02040503050406030204" pitchFamily="18" charset="0"/>
                        </a:rPr>
                        <m:t>%</m:t>
                      </m:r>
                    </m:oMath>
                  </m:oMathPara>
                </a14:m>
                <a:endParaRPr lang="en-US" sz="2000" b="1" dirty="0">
                  <a:solidFill>
                    <a:srgbClr val="FF0000"/>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10538564" y="4901712"/>
                <a:ext cx="1414490" cy="400110"/>
              </a:xfrm>
              <a:prstGeom prst="rect">
                <a:avLst/>
              </a:prstGeom>
              <a:blipFill>
                <a:blip r:embed="rId12"/>
                <a:stretch>
                  <a:fillRect b="-1515"/>
                </a:stretch>
              </a:blipFill>
            </p:spPr>
            <p:txBody>
              <a:bodyPr/>
              <a:lstStyle/>
              <a:p>
                <a:r>
                  <a:rPr lang="en-US">
                    <a:noFill/>
                  </a:rPr>
                  <a:t> </a:t>
                </a:r>
              </a:p>
            </p:txBody>
          </p:sp>
        </mc:Fallback>
      </mc:AlternateContent>
      <p:sp>
        <p:nvSpPr>
          <p:cNvPr id="24" name="TextBox 23"/>
          <p:cNvSpPr txBox="1"/>
          <p:nvPr/>
        </p:nvSpPr>
        <p:spPr>
          <a:xfrm>
            <a:off x="11772900" y="6388100"/>
            <a:ext cx="301686" cy="369332"/>
          </a:xfrm>
          <a:prstGeom prst="rect">
            <a:avLst/>
          </a:prstGeom>
          <a:solidFill>
            <a:schemeClr val="bg1"/>
          </a:solidFill>
        </p:spPr>
        <p:txBody>
          <a:bodyPr wrap="none" rtlCol="0">
            <a:spAutoFit/>
          </a:bodyPr>
          <a:lstStyle/>
          <a:p>
            <a:r>
              <a:rPr lang="en-US" dirty="0" smtClean="0"/>
              <a:t>8</a:t>
            </a:r>
            <a:endParaRPr lang="en-US" dirty="0"/>
          </a:p>
        </p:txBody>
      </p:sp>
    </p:spTree>
    <p:extLst>
      <p:ext uri="{BB962C8B-B14F-4D97-AF65-F5344CB8AC3E}">
        <p14:creationId xmlns:p14="http://schemas.microsoft.com/office/powerpoint/2010/main" val="241969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 grpId="0"/>
      <p:bldP spid="37" grpId="0"/>
      <p:bldP spid="38" grpId="0"/>
      <p:bldP spid="39" grpId="0"/>
      <p:bldP spid="40" grpId="0"/>
      <p:bldP spid="60" grpId="0"/>
      <p:bldP spid="22" grpId="0"/>
      <p:bldP spid="32" grpId="0"/>
      <p:bldP spid="35" grpId="0"/>
      <p:bldP spid="36" grpId="0"/>
      <p:bldP spid="42" grpId="0"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482773"/>
          </a:xfrm>
        </p:spPr>
        <p:txBody>
          <a:bodyPr>
            <a:normAutofit/>
          </a:bodyPr>
          <a:lstStyle/>
          <a:p>
            <a:r>
              <a:rPr lang="en-US" sz="2800" b="1" dirty="0" smtClean="0"/>
              <a:t>Benchmarks</a:t>
            </a:r>
            <a:endParaRPr lang="en-US" sz="2800" b="1" dirty="0"/>
          </a:p>
        </p:txBody>
      </p:sp>
      <p:sp>
        <p:nvSpPr>
          <p:cNvPr id="5" name="Content Placeholder 4"/>
          <p:cNvSpPr>
            <a:spLocks noGrp="1"/>
          </p:cNvSpPr>
          <p:nvPr>
            <p:ph idx="1"/>
          </p:nvPr>
        </p:nvSpPr>
        <p:spPr>
          <a:xfrm>
            <a:off x="611620" y="1093681"/>
            <a:ext cx="3755091" cy="671620"/>
          </a:xfrm>
        </p:spPr>
        <p:txBody>
          <a:bodyPr>
            <a:normAutofit/>
          </a:bodyPr>
          <a:lstStyle/>
          <a:p>
            <a:r>
              <a:rPr lang="en-US" sz="2000" dirty="0" smtClean="0"/>
              <a:t>Compare new method to conventional method in </a:t>
            </a:r>
            <a:r>
              <a:rPr lang="en-US" sz="2000" b="1" dirty="0" smtClean="0"/>
              <a:t>RADIS:</a:t>
            </a:r>
            <a:endParaRPr lang="en-US" sz="20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763" y="236436"/>
            <a:ext cx="5317237" cy="3774736"/>
          </a:xfrm>
          <a:prstGeom prst="rect">
            <a:avLst/>
          </a:prstGeom>
        </p:spPr>
      </p:pic>
      <p:pic>
        <p:nvPicPr>
          <p:cNvPr id="6" name="Picture 5"/>
          <p:cNvPicPr>
            <a:picLocks noChangeAspect="1"/>
          </p:cNvPicPr>
          <p:nvPr/>
        </p:nvPicPr>
        <p:blipFill rotWithShape="1">
          <a:blip r:embed="rId4"/>
          <a:srcRect r="77518" b="19742"/>
          <a:stretch/>
        </p:blipFill>
        <p:spPr>
          <a:xfrm>
            <a:off x="4579883" y="236436"/>
            <a:ext cx="2116540" cy="346283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6457" y="4000500"/>
            <a:ext cx="3804867" cy="27813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85562" y="4000500"/>
            <a:ext cx="4021783" cy="2857500"/>
          </a:xfrm>
          <a:prstGeom prst="rect">
            <a:avLst/>
          </a:prstGeom>
        </p:spPr>
      </p:pic>
      <p:sp>
        <p:nvSpPr>
          <p:cNvPr id="3" name="Rectangle 2"/>
          <p:cNvSpPr/>
          <p:nvPr/>
        </p:nvSpPr>
        <p:spPr>
          <a:xfrm>
            <a:off x="7768459" y="516608"/>
            <a:ext cx="2493142" cy="923330"/>
          </a:xfrm>
          <a:prstGeom prst="rect">
            <a:avLst/>
          </a:prstGeom>
          <a:ln>
            <a:solidFill>
              <a:schemeClr val="tx1"/>
            </a:solidFill>
          </a:ln>
        </p:spPr>
        <p:txBody>
          <a:bodyPr wrap="square">
            <a:spAutoFit/>
          </a:bodyPr>
          <a:lstStyle/>
          <a:p>
            <a:r>
              <a:rPr lang="en-US" b="1" dirty="0"/>
              <a:t>1.8 M </a:t>
            </a:r>
            <a:r>
              <a:rPr lang="en-US" dirty="0"/>
              <a:t>lines, </a:t>
            </a:r>
          </a:p>
          <a:p>
            <a:r>
              <a:rPr lang="en-US" b="1" dirty="0"/>
              <a:t>200 k </a:t>
            </a:r>
            <a:r>
              <a:rPr lang="en-US" dirty="0"/>
              <a:t>spectral points, </a:t>
            </a:r>
          </a:p>
          <a:p>
            <a:r>
              <a:rPr lang="en-US" b="1" i="1" dirty="0"/>
              <a:t>~3.8s </a:t>
            </a:r>
            <a:r>
              <a:rPr lang="en-US" dirty="0"/>
              <a:t>computation time! </a:t>
            </a:r>
          </a:p>
        </p:txBody>
      </p:sp>
      <p:sp>
        <p:nvSpPr>
          <p:cNvPr id="7" name="Rectangle 6"/>
          <p:cNvSpPr/>
          <p:nvPr/>
        </p:nvSpPr>
        <p:spPr>
          <a:xfrm>
            <a:off x="500643" y="2683604"/>
            <a:ext cx="3142593" cy="1015663"/>
          </a:xfrm>
          <a:prstGeom prst="rect">
            <a:avLst/>
          </a:prstGeom>
        </p:spPr>
        <p:txBody>
          <a:bodyPr wrap="square">
            <a:spAutoFit/>
          </a:bodyPr>
          <a:lstStyle/>
          <a:p>
            <a:pPr marL="285750" indent="-285750">
              <a:buFont typeface="Arial" panose="020B0604020202020204" pitchFamily="34" charset="0"/>
              <a:buChar char="•"/>
            </a:pPr>
            <a:r>
              <a:rPr lang="en-US" sz="2000" dirty="0" smtClean="0"/>
              <a:t>At small number of lines (&lt;1k), convolution overhead dominates</a:t>
            </a:r>
            <a:endParaRPr lang="en-US" sz="2000" dirty="0"/>
          </a:p>
        </p:txBody>
      </p:sp>
      <p:sp>
        <p:nvSpPr>
          <p:cNvPr id="11" name="Rectangle 10"/>
          <p:cNvSpPr/>
          <p:nvPr/>
        </p:nvSpPr>
        <p:spPr>
          <a:xfrm>
            <a:off x="500643" y="4162893"/>
            <a:ext cx="3311159" cy="1015663"/>
          </a:xfrm>
          <a:prstGeom prst="rect">
            <a:avLst/>
          </a:prstGeom>
        </p:spPr>
        <p:txBody>
          <a:bodyPr wrap="square">
            <a:spAutoFit/>
          </a:bodyPr>
          <a:lstStyle/>
          <a:p>
            <a:pPr marL="285750" indent="-285750">
              <a:buFont typeface="Arial" panose="020B0604020202020204" pitchFamily="34" charset="0"/>
              <a:buChar char="•"/>
            </a:pPr>
            <a:r>
              <a:rPr lang="en-US" sz="2000" dirty="0" smtClean="0"/>
              <a:t>Only at larger number of lines (&gt;1M), computations times starts to increase</a:t>
            </a:r>
            <a:endParaRPr lang="en-US" sz="2000" dirty="0"/>
          </a:p>
        </p:txBody>
      </p:sp>
      <p:sp>
        <p:nvSpPr>
          <p:cNvPr id="12" name="Rectangle 11"/>
          <p:cNvSpPr/>
          <p:nvPr/>
        </p:nvSpPr>
        <p:spPr>
          <a:xfrm>
            <a:off x="500643" y="5503973"/>
            <a:ext cx="3142593" cy="707886"/>
          </a:xfrm>
          <a:prstGeom prst="rect">
            <a:avLst/>
          </a:prstGeom>
        </p:spPr>
        <p:txBody>
          <a:bodyPr wrap="square">
            <a:spAutoFit/>
          </a:bodyPr>
          <a:lstStyle/>
          <a:p>
            <a:pPr marL="285750" indent="-285750">
              <a:buFont typeface="Arial" panose="020B0604020202020204" pitchFamily="34" charset="0"/>
              <a:buChar char="•"/>
            </a:pPr>
            <a:r>
              <a:rPr lang="en-US" sz="2000" dirty="0" smtClean="0"/>
              <a:t>Accuracy well within 1% of benchmark!</a:t>
            </a:r>
            <a:endParaRPr lang="en-US" sz="2000" dirty="0"/>
          </a:p>
        </p:txBody>
      </p:sp>
      <p:cxnSp>
        <p:nvCxnSpPr>
          <p:cNvPr id="14" name="Straight Arrow Connector 13"/>
          <p:cNvCxnSpPr/>
          <p:nvPr/>
        </p:nvCxnSpPr>
        <p:spPr>
          <a:xfrm>
            <a:off x="11645462" y="674173"/>
            <a:ext cx="0" cy="137685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046664" y="1255405"/>
            <a:ext cx="614271" cy="369332"/>
          </a:xfrm>
          <a:prstGeom prst="rect">
            <a:avLst/>
          </a:prstGeom>
          <a:noFill/>
        </p:spPr>
        <p:txBody>
          <a:bodyPr wrap="none" rtlCol="0">
            <a:spAutoFit/>
          </a:bodyPr>
          <a:lstStyle/>
          <a:p>
            <a:r>
              <a:rPr lang="en-US" dirty="0" smtClean="0"/>
              <a:t>10</a:t>
            </a:r>
            <a:r>
              <a:rPr lang="en-US" baseline="30000" dirty="0" smtClean="0"/>
              <a:t>2.5</a:t>
            </a:r>
            <a:endParaRPr lang="en-US" baseline="30000" dirty="0"/>
          </a:p>
        </p:txBody>
      </p:sp>
      <p:sp>
        <p:nvSpPr>
          <p:cNvPr id="16" name="Rectangle 15"/>
          <p:cNvSpPr/>
          <p:nvPr/>
        </p:nvSpPr>
        <p:spPr>
          <a:xfrm>
            <a:off x="1037189" y="1664780"/>
            <a:ext cx="3251032" cy="646331"/>
          </a:xfrm>
          <a:prstGeom prst="rect">
            <a:avLst/>
          </a:prstGeom>
        </p:spPr>
        <p:txBody>
          <a:bodyPr wrap="square">
            <a:spAutoFit/>
          </a:bodyPr>
          <a:lstStyle/>
          <a:p>
            <a:r>
              <a:rPr lang="en-US" i="1" dirty="0"/>
              <a:t>→ </a:t>
            </a:r>
            <a:r>
              <a:rPr lang="en-US" i="1" dirty="0" smtClean="0"/>
              <a:t>Fair </a:t>
            </a:r>
            <a:r>
              <a:rPr lang="en-US" i="1" dirty="0"/>
              <a:t>comparison between two approaches within same code</a:t>
            </a:r>
          </a:p>
        </p:txBody>
      </p:sp>
      <p:sp>
        <p:nvSpPr>
          <p:cNvPr id="17" name="Rectangle 16"/>
          <p:cNvSpPr/>
          <p:nvPr/>
        </p:nvSpPr>
        <p:spPr>
          <a:xfrm>
            <a:off x="8149459" y="41715"/>
            <a:ext cx="3142593" cy="400110"/>
          </a:xfrm>
          <a:prstGeom prst="rect">
            <a:avLst/>
          </a:prstGeom>
        </p:spPr>
        <p:txBody>
          <a:bodyPr wrap="square">
            <a:spAutoFit/>
          </a:bodyPr>
          <a:lstStyle/>
          <a:p>
            <a:r>
              <a:rPr lang="en-US" sz="2000" i="1" dirty="0" smtClean="0"/>
              <a:t>Computation time vs. # lines</a:t>
            </a:r>
            <a:endParaRPr lang="en-US" sz="2000" i="1" dirty="0"/>
          </a:p>
        </p:txBody>
      </p:sp>
      <p:sp>
        <p:nvSpPr>
          <p:cNvPr id="18" name="TextBox 17"/>
          <p:cNvSpPr txBox="1"/>
          <p:nvPr/>
        </p:nvSpPr>
        <p:spPr>
          <a:xfrm>
            <a:off x="9996453" y="2677277"/>
            <a:ext cx="1437060" cy="369332"/>
          </a:xfrm>
          <a:prstGeom prst="rect">
            <a:avLst/>
          </a:prstGeom>
          <a:solidFill>
            <a:schemeClr val="bg1"/>
          </a:solidFill>
        </p:spPr>
        <p:txBody>
          <a:bodyPr wrap="none" rtlCol="0">
            <a:spAutoFit/>
          </a:bodyPr>
          <a:lstStyle/>
          <a:p>
            <a:r>
              <a:rPr lang="en-US" b="1" dirty="0" smtClean="0">
                <a:solidFill>
                  <a:srgbClr val="FF0000"/>
                </a:solidFill>
              </a:rPr>
              <a:t>New method</a:t>
            </a:r>
            <a:endParaRPr lang="en-US" b="1" dirty="0">
              <a:solidFill>
                <a:srgbClr val="FF0000"/>
              </a:solidFill>
            </a:endParaRPr>
          </a:p>
        </p:txBody>
      </p:sp>
      <p:sp>
        <p:nvSpPr>
          <p:cNvPr id="19" name="TextBox 18"/>
          <p:cNvSpPr txBox="1"/>
          <p:nvPr/>
        </p:nvSpPr>
        <p:spPr>
          <a:xfrm>
            <a:off x="8149459" y="1908117"/>
            <a:ext cx="1324402" cy="369332"/>
          </a:xfrm>
          <a:prstGeom prst="rect">
            <a:avLst/>
          </a:prstGeom>
          <a:solidFill>
            <a:schemeClr val="bg1"/>
          </a:solidFill>
        </p:spPr>
        <p:txBody>
          <a:bodyPr wrap="none" rtlCol="0">
            <a:spAutoFit/>
          </a:bodyPr>
          <a:lstStyle/>
          <a:p>
            <a:r>
              <a:rPr lang="en-US" b="1" dirty="0" smtClean="0"/>
              <a:t>Old method</a:t>
            </a:r>
            <a:endParaRPr lang="en-US" b="1" dirty="0"/>
          </a:p>
        </p:txBody>
      </p:sp>
      <p:sp>
        <p:nvSpPr>
          <p:cNvPr id="20" name="TextBox 19"/>
          <p:cNvSpPr txBox="1"/>
          <p:nvPr/>
        </p:nvSpPr>
        <p:spPr>
          <a:xfrm>
            <a:off x="11772900" y="6388100"/>
            <a:ext cx="301686" cy="369332"/>
          </a:xfrm>
          <a:prstGeom prst="rect">
            <a:avLst/>
          </a:prstGeom>
          <a:solidFill>
            <a:schemeClr val="bg1"/>
          </a:solidFill>
        </p:spPr>
        <p:txBody>
          <a:bodyPr wrap="none" rtlCol="0">
            <a:spAutoFit/>
          </a:bodyPr>
          <a:lstStyle/>
          <a:p>
            <a:r>
              <a:rPr lang="en-US" dirty="0" smtClean="0"/>
              <a:t>9</a:t>
            </a:r>
            <a:endParaRPr lang="en-US" dirty="0"/>
          </a:p>
        </p:txBody>
      </p:sp>
    </p:spTree>
    <p:extLst>
      <p:ext uri="{BB962C8B-B14F-4D97-AF65-F5344CB8AC3E}">
        <p14:creationId xmlns:p14="http://schemas.microsoft.com/office/powerpoint/2010/main" val="193631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animBg="1"/>
      <p:bldP spid="7" grpId="0"/>
      <p:bldP spid="11" grpId="0"/>
      <p:bldP spid="12" grpId="0"/>
      <p:bldP spid="15" grpId="0"/>
      <p:bldP spid="16" grpId="0"/>
      <p:bldP spid="17" grpId="0"/>
      <p:bldP spid="18" grpId="0" animBg="1"/>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1178</TotalTime>
  <Words>3856</Words>
  <Application>Microsoft Office PowerPoint</Application>
  <PresentationFormat>Widescreen</PresentationFormat>
  <Paragraphs>279</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Cambria Math</vt:lpstr>
      <vt:lpstr>Office Theme</vt:lpstr>
      <vt:lpstr>P5367: Improving Spectral Synthesis Performance  by up to 5 orders of magnitude with the Discrete Integral Transform Approach</vt:lpstr>
      <vt:lpstr>Outline</vt:lpstr>
      <vt:lpstr>Introduction</vt:lpstr>
      <vt:lpstr>Conventional method</vt:lpstr>
      <vt:lpstr>Inspiration for new method</vt:lpstr>
      <vt:lpstr>New method – Integral transform</vt:lpstr>
      <vt:lpstr>New method – Discretizing widths</vt:lpstr>
      <vt:lpstr>New method - Voigt profiles with arbitrary accuracy</vt:lpstr>
      <vt:lpstr>Benchmarks</vt:lpstr>
      <vt:lpstr>GPU implementation</vt:lpstr>
      <vt:lpstr>Available now!</vt:lpstr>
      <vt:lpstr>P5367: Improving Spectral Synthesis Performance  by up to 5 orders of magnitude with the Discrete Integral Transform Approach</vt:lpstr>
    </vt:vector>
  </TitlesOfParts>
  <Company>Sandia National Laboratories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SPECTRAL SYNTHESIS PERFORMANCE BY UP TO 5 ORDERS OF MAGNITUDE WITH THE DISCRETE INTEGRAL TRANSFORM APPROACH</dc:title>
  <dc:creator>van den Bekerom, Dirk (-EXP)</dc:creator>
  <cp:lastModifiedBy>van den Bekerom, Dirk (-EXP)</cp:lastModifiedBy>
  <cp:revision>158</cp:revision>
  <dcterms:created xsi:type="dcterms:W3CDTF">2021-03-21T04:43:46Z</dcterms:created>
  <dcterms:modified xsi:type="dcterms:W3CDTF">2021-06-07T20:51:51Z</dcterms:modified>
</cp:coreProperties>
</file>